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296" r:id="rId2"/>
    <p:sldId id="294" r:id="rId3"/>
    <p:sldId id="273" r:id="rId4"/>
    <p:sldId id="372" r:id="rId5"/>
    <p:sldId id="371" r:id="rId6"/>
    <p:sldId id="274" r:id="rId7"/>
    <p:sldId id="276" r:id="rId8"/>
    <p:sldId id="278" r:id="rId9"/>
    <p:sldId id="280" r:id="rId10"/>
    <p:sldId id="282" r:id="rId11"/>
    <p:sldId id="336" r:id="rId12"/>
    <p:sldId id="277" r:id="rId13"/>
    <p:sldId id="334" r:id="rId14"/>
    <p:sldId id="333" r:id="rId15"/>
    <p:sldId id="335" r:id="rId16"/>
    <p:sldId id="373" r:id="rId17"/>
    <p:sldId id="303" r:id="rId18"/>
    <p:sldId id="356" r:id="rId19"/>
    <p:sldId id="357" r:id="rId20"/>
    <p:sldId id="347" r:id="rId21"/>
    <p:sldId id="283" r:id="rId22"/>
    <p:sldId id="299" r:id="rId23"/>
    <p:sldId id="300" r:id="rId24"/>
    <p:sldId id="271" r:id="rId25"/>
    <p:sldId id="263" r:id="rId26"/>
    <p:sldId id="337" r:id="rId27"/>
    <p:sldId id="309" r:id="rId28"/>
    <p:sldId id="329" r:id="rId29"/>
    <p:sldId id="306" r:id="rId30"/>
    <p:sldId id="318" r:id="rId31"/>
    <p:sldId id="310" r:id="rId32"/>
    <p:sldId id="311" r:id="rId33"/>
    <p:sldId id="312" r:id="rId34"/>
    <p:sldId id="313" r:id="rId35"/>
    <p:sldId id="314" r:id="rId36"/>
    <p:sldId id="315" r:id="rId37"/>
    <p:sldId id="319" r:id="rId38"/>
    <p:sldId id="320" r:id="rId39"/>
    <p:sldId id="321" r:id="rId40"/>
    <p:sldId id="322" r:id="rId41"/>
    <p:sldId id="323" r:id="rId42"/>
    <p:sldId id="324" r:id="rId43"/>
    <p:sldId id="325" r:id="rId44"/>
    <p:sldId id="316" r:id="rId45"/>
    <p:sldId id="328" r:id="rId46"/>
    <p:sldId id="330" r:id="rId47"/>
    <p:sldId id="331" r:id="rId48"/>
    <p:sldId id="368" r:id="rId49"/>
    <p:sldId id="369" r:id="rId50"/>
    <p:sldId id="288" r:id="rId51"/>
    <p:sldId id="307" r:id="rId52"/>
    <p:sldId id="362" r:id="rId53"/>
    <p:sldId id="358" r:id="rId54"/>
    <p:sldId id="361" r:id="rId55"/>
    <p:sldId id="363" r:id="rId56"/>
    <p:sldId id="360" r:id="rId57"/>
    <p:sldId id="291" r:id="rId58"/>
    <p:sldId id="339" r:id="rId59"/>
    <p:sldId id="340" r:id="rId60"/>
    <p:sldId id="341" r:id="rId61"/>
    <p:sldId id="342" r:id="rId62"/>
    <p:sldId id="343" r:id="rId63"/>
    <p:sldId id="338" r:id="rId64"/>
    <p:sldId id="304" r:id="rId65"/>
    <p:sldId id="264" r:id="rId66"/>
    <p:sldId id="305" r:id="rId67"/>
    <p:sldId id="292" r:id="rId68"/>
    <p:sldId id="259" r:id="rId69"/>
    <p:sldId id="367" r:id="rId70"/>
    <p:sldId id="344" r:id="rId71"/>
    <p:sldId id="345" r:id="rId72"/>
    <p:sldId id="346" r:id="rId73"/>
    <p:sldId id="260" r:id="rId74"/>
    <p:sldId id="348" r:id="rId75"/>
    <p:sldId id="297" r:id="rId76"/>
    <p:sldId id="355" r:id="rId77"/>
    <p:sldId id="349" r:id="rId78"/>
    <p:sldId id="352" r:id="rId79"/>
    <p:sldId id="354" r:id="rId80"/>
    <p:sldId id="366" r:id="rId81"/>
    <p:sldId id="364" r:id="rId82"/>
    <p:sldId id="370" r:id="rId83"/>
    <p:sldId id="365"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A475"/>
    <a:srgbClr val="B58A5C"/>
    <a:srgbClr val="F2F2F2"/>
    <a:srgbClr val="39736B"/>
    <a:srgbClr val="1D4C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0" d="100"/>
          <a:sy n="60" d="100"/>
        </p:scale>
        <p:origin x="634" y="8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Sheet1!$A$2:$C$17</cx:f>
        <cx:lvl ptCount="16">
          <cx:pt idx="0">Leaf 1</cx:pt>
          <cx:pt idx="1">Leaf 2</cx:pt>
          <cx:pt idx="2">Leaf 3</cx:pt>
          <cx:pt idx="3">Leaf 4</cx:pt>
          <cx:pt idx="4">Leaf 5</cx:pt>
          <cx:pt idx="5">Leaf 6</cx:pt>
          <cx:pt idx="6">Leaf 7</cx:pt>
          <cx:pt idx="7">Leaf 8</cx:pt>
          <cx:pt idx="8">Leaf 9</cx:pt>
          <cx:pt idx="9">Leaf 10</cx:pt>
          <cx:pt idx="10">Leaf 11</cx:pt>
          <cx:pt idx="11">Leaf 12</cx:pt>
          <cx:pt idx="12">Leaf 13</cx:pt>
          <cx:pt idx="13">Leaf 14</cx:pt>
          <cx:pt idx="14">Leaf 15</cx:pt>
          <cx:pt idx="15">Leaf 16</cx:pt>
        </cx:lvl>
        <cx:lvl ptCount="16">
          <cx:pt idx="0">Stem 1</cx:pt>
          <cx:pt idx="1">Stem 1</cx:pt>
          <cx:pt idx="2">Stem 1</cx:pt>
          <cx:pt idx="3">Stem 2</cx:pt>
          <cx:pt idx="4">Stem 2</cx:pt>
          <cx:pt idx="5">Stem 2</cx:pt>
          <cx:pt idx="6">Stem 2</cx:pt>
          <cx:pt idx="7">Stem 3</cx:pt>
          <cx:pt idx="8">Stem 3</cx:pt>
          <cx:pt idx="9">Stem 4</cx:pt>
          <cx:pt idx="10">Stem 4</cx:pt>
          <cx:pt idx="11">Stem 5</cx:pt>
          <cx:pt idx="12">Stem 5</cx:pt>
          <cx:pt idx="13">Stem 6</cx:pt>
          <cx:pt idx="14">Stem 6</cx:pt>
          <cx:pt idx="15">Stem 6</cx:pt>
        </cx:lvl>
        <cx:lvl ptCount="16">
          <cx:pt idx="0">Branch 1</cx:pt>
          <cx:pt idx="1">Branch 1</cx:pt>
          <cx:pt idx="2">Branch 1</cx:pt>
          <cx:pt idx="3">Branch 1</cx:pt>
          <cx:pt idx="4">Branch 1</cx:pt>
          <cx:pt idx="5">Branch 1</cx:pt>
          <cx:pt idx="6">Branch 1</cx:pt>
          <cx:pt idx="7">Branch 2</cx:pt>
          <cx:pt idx="8">Branch 2</cx:pt>
          <cx:pt idx="9">Branch 2</cx:pt>
          <cx:pt idx="10">Branch 2</cx:pt>
          <cx:pt idx="11">Branch 3</cx:pt>
          <cx:pt idx="12">Branch 3</cx:pt>
          <cx:pt idx="13">Branch 3</cx:pt>
          <cx:pt idx="14">Branch 3</cx:pt>
          <cx:pt idx="15">Branch 3</cx:pt>
        </cx:lvl>
      </cx:strDim>
      <cx:numDim type="size">
        <cx:f>Sheet1!$D$2:$D$17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title pos="t" align="ctr" overlay="0">
      <cx:txPr>
        <a:bodyPr spcFirstLastPara="1" vertOverflow="ellipsis" horzOverflow="overflow" wrap="square" lIns="0" tIns="0" rIns="0" bIns="0" anchor="ctr" anchorCtr="1"/>
        <a:lstStyle/>
        <a:p>
          <a:pPr algn="ctr" rtl="0">
            <a:defRPr/>
          </a:pPr>
          <a:endParaRPr lang="en-US" sz="1862" b="0" i="0" u="none" strike="noStrike" baseline="0" dirty="0">
            <a:solidFill>
              <a:prstClr val="white">
                <a:lumMod val="65000"/>
                <a:lumOff val="35000"/>
              </a:prstClr>
            </a:solidFill>
            <a:latin typeface="Aptos" panose="02110004020202020204"/>
          </a:endParaRPr>
        </a:p>
      </cx:txPr>
    </cx:title>
    <cx:plotArea>
      <cx:plotAreaRegion>
        <cx:series layoutId="treemap" uniqueId="{A5F37FB1-C72C-4C11-AC64-00A2DE799BED}">
          <cx:tx>
            <cx:txData>
              <cx:f>Sheet1!$D$1</cx:f>
              <cx:v>Series1</cx:v>
            </cx:txData>
          </cx:tx>
          <cx:dataLabels pos="inEnd">
            <cx:visibility seriesName="0" categoryName="1" value="0"/>
          </cx:dataLabels>
          <cx:dataId val="0"/>
          <cx:layoutPr>
            <cx:parentLabelLayout val="overlapping"/>
          </cx:layoutPr>
        </cx:series>
      </cx:plotAreaRegion>
    </cx:plotArea>
    <cx:legend pos="t" align="ctr" overlay="0"/>
  </cx:chart>
</cx: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56073C-06A5-46CD-9419-93821140AC5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7B3EB2C-F7CE-401B-8CC0-DFC0CB744CA2}">
      <dgm:prSet/>
      <dgm:spPr>
        <a:solidFill>
          <a:srgbClr val="39736B"/>
        </a:solidFill>
      </dgm:spPr>
      <dgm:t>
        <a:bodyPr/>
        <a:lstStyle/>
        <a:p>
          <a:r>
            <a:rPr lang="en-US" dirty="0"/>
            <a:t>Why Data Visualization Matters</a:t>
          </a:r>
        </a:p>
      </dgm:t>
    </dgm:pt>
    <dgm:pt modelId="{836D40AA-07B6-4526-8E46-BB704DFC2165}" type="parTrans" cxnId="{4BADF730-8703-4D68-A0F5-FA6DA8EA213D}">
      <dgm:prSet/>
      <dgm:spPr/>
      <dgm:t>
        <a:bodyPr/>
        <a:lstStyle/>
        <a:p>
          <a:endParaRPr lang="en-US"/>
        </a:p>
      </dgm:t>
    </dgm:pt>
    <dgm:pt modelId="{5614CA27-A16B-47C9-A046-82559D2C93B0}" type="sibTrans" cxnId="{4BADF730-8703-4D68-A0F5-FA6DA8EA213D}">
      <dgm:prSet/>
      <dgm:spPr/>
      <dgm:t>
        <a:bodyPr/>
        <a:lstStyle/>
        <a:p>
          <a:endParaRPr lang="en-US"/>
        </a:p>
      </dgm:t>
    </dgm:pt>
    <dgm:pt modelId="{30302F07-0B8D-4512-A95F-1711772FA5A2}">
      <dgm:prSet/>
      <dgm:spPr>
        <a:solidFill>
          <a:srgbClr val="39736B"/>
        </a:solidFill>
      </dgm:spPr>
      <dgm:t>
        <a:bodyPr/>
        <a:lstStyle/>
        <a:p>
          <a:r>
            <a:rPr lang="en-US"/>
            <a:t>Cognitive Load &amp; Visual Perception</a:t>
          </a:r>
        </a:p>
      </dgm:t>
    </dgm:pt>
    <dgm:pt modelId="{7C5CA35B-9454-4BDD-9820-74929B040DBA}" type="parTrans" cxnId="{C9D8F68F-9D3F-4FC1-90A8-CBA0217EEBAA}">
      <dgm:prSet/>
      <dgm:spPr/>
      <dgm:t>
        <a:bodyPr/>
        <a:lstStyle/>
        <a:p>
          <a:endParaRPr lang="en-US"/>
        </a:p>
      </dgm:t>
    </dgm:pt>
    <dgm:pt modelId="{CBE83959-2CBE-45A7-A90A-CC3AB4A0B0A1}" type="sibTrans" cxnId="{C9D8F68F-9D3F-4FC1-90A8-CBA0217EEBAA}">
      <dgm:prSet/>
      <dgm:spPr/>
      <dgm:t>
        <a:bodyPr/>
        <a:lstStyle/>
        <a:p>
          <a:endParaRPr lang="en-US"/>
        </a:p>
      </dgm:t>
    </dgm:pt>
    <dgm:pt modelId="{5A838A80-29ED-44C4-AF67-2D0635769120}">
      <dgm:prSet/>
      <dgm:spPr>
        <a:solidFill>
          <a:srgbClr val="39736B"/>
        </a:solidFill>
      </dgm:spPr>
      <dgm:t>
        <a:bodyPr/>
        <a:lstStyle/>
        <a:p>
          <a:r>
            <a:rPr lang="en-US" dirty="0"/>
            <a:t>Gestalt Principles of Visual Grouping</a:t>
          </a:r>
        </a:p>
      </dgm:t>
    </dgm:pt>
    <dgm:pt modelId="{ECFBBD9F-B37F-4BC4-9C10-EB5BC9D4C062}" type="parTrans" cxnId="{8CEBDA4C-7356-4207-8834-D3F75A51090F}">
      <dgm:prSet/>
      <dgm:spPr/>
      <dgm:t>
        <a:bodyPr/>
        <a:lstStyle/>
        <a:p>
          <a:endParaRPr lang="en-US"/>
        </a:p>
      </dgm:t>
    </dgm:pt>
    <dgm:pt modelId="{0B7984FE-1646-4BC7-A755-2519F2F5AF63}" type="sibTrans" cxnId="{8CEBDA4C-7356-4207-8834-D3F75A51090F}">
      <dgm:prSet/>
      <dgm:spPr/>
      <dgm:t>
        <a:bodyPr/>
        <a:lstStyle/>
        <a:p>
          <a:endParaRPr lang="en-US"/>
        </a:p>
      </dgm:t>
    </dgm:pt>
    <dgm:pt modelId="{CF6EAC9A-45B3-483C-98D9-E3BC8A4461B2}">
      <dgm:prSet/>
      <dgm:spPr>
        <a:solidFill>
          <a:srgbClr val="39736B"/>
        </a:solidFill>
      </dgm:spPr>
      <dgm:t>
        <a:bodyPr/>
        <a:lstStyle/>
        <a:p>
          <a:r>
            <a:rPr lang="en-US"/>
            <a:t>Data Storytelling Techniques</a:t>
          </a:r>
        </a:p>
      </dgm:t>
    </dgm:pt>
    <dgm:pt modelId="{5F17D40E-0415-452E-9F03-796BB084AB14}" type="parTrans" cxnId="{4390EC3D-4CC6-4914-9016-55E6C230AD5A}">
      <dgm:prSet/>
      <dgm:spPr/>
      <dgm:t>
        <a:bodyPr/>
        <a:lstStyle/>
        <a:p>
          <a:endParaRPr lang="en-US"/>
        </a:p>
      </dgm:t>
    </dgm:pt>
    <dgm:pt modelId="{17E48E02-6D1E-403F-9928-13F373441D87}" type="sibTrans" cxnId="{4390EC3D-4CC6-4914-9016-55E6C230AD5A}">
      <dgm:prSet/>
      <dgm:spPr/>
      <dgm:t>
        <a:bodyPr/>
        <a:lstStyle/>
        <a:p>
          <a:endParaRPr lang="en-US"/>
        </a:p>
      </dgm:t>
    </dgm:pt>
    <dgm:pt modelId="{B82B8AB7-1237-4C2E-B00B-57C650BED511}">
      <dgm:prSet/>
      <dgm:spPr>
        <a:solidFill>
          <a:srgbClr val="39736B"/>
        </a:solidFill>
      </dgm:spPr>
      <dgm:t>
        <a:bodyPr/>
        <a:lstStyle/>
        <a:p>
          <a:r>
            <a:rPr lang="en-US"/>
            <a:t>Visualization Do’s and Don’ts</a:t>
          </a:r>
        </a:p>
      </dgm:t>
    </dgm:pt>
    <dgm:pt modelId="{DAE0AC76-E0CF-4E4E-A40B-D02B548E6253}" type="parTrans" cxnId="{DF6B69EB-D5CD-4EB3-B794-74105FC8045F}">
      <dgm:prSet/>
      <dgm:spPr/>
      <dgm:t>
        <a:bodyPr/>
        <a:lstStyle/>
        <a:p>
          <a:endParaRPr lang="en-US"/>
        </a:p>
      </dgm:t>
    </dgm:pt>
    <dgm:pt modelId="{BFBD1451-A77D-4690-8E69-AF9F42FC7341}" type="sibTrans" cxnId="{DF6B69EB-D5CD-4EB3-B794-74105FC8045F}">
      <dgm:prSet/>
      <dgm:spPr/>
      <dgm:t>
        <a:bodyPr/>
        <a:lstStyle/>
        <a:p>
          <a:endParaRPr lang="en-US"/>
        </a:p>
      </dgm:t>
    </dgm:pt>
    <dgm:pt modelId="{093109EA-7A20-453B-816A-269D010D78CF}">
      <dgm:prSet/>
      <dgm:spPr>
        <a:solidFill>
          <a:srgbClr val="39736B"/>
        </a:solidFill>
      </dgm:spPr>
      <dgm:t>
        <a:bodyPr/>
        <a:lstStyle/>
        <a:p>
          <a:r>
            <a:rPr lang="en-US"/>
            <a:t>Tools of the Trade</a:t>
          </a:r>
        </a:p>
      </dgm:t>
    </dgm:pt>
    <dgm:pt modelId="{77E1051D-83FD-4F90-851B-331B78FF2AF1}" type="parTrans" cxnId="{574079AA-10A5-4FCF-B005-F6BF4C1740C2}">
      <dgm:prSet/>
      <dgm:spPr/>
      <dgm:t>
        <a:bodyPr/>
        <a:lstStyle/>
        <a:p>
          <a:endParaRPr lang="en-US"/>
        </a:p>
      </dgm:t>
    </dgm:pt>
    <dgm:pt modelId="{3E76C488-4347-49C0-B070-1554D21A99DC}" type="sibTrans" cxnId="{574079AA-10A5-4FCF-B005-F6BF4C1740C2}">
      <dgm:prSet/>
      <dgm:spPr/>
      <dgm:t>
        <a:bodyPr/>
        <a:lstStyle/>
        <a:p>
          <a:endParaRPr lang="en-US"/>
        </a:p>
      </dgm:t>
    </dgm:pt>
    <dgm:pt modelId="{9F02A917-3B8B-4F72-B3FC-C668FF9FCD4C}" type="pres">
      <dgm:prSet presAssocID="{B856073C-06A5-46CD-9419-93821140AC5A}" presName="linear" presStyleCnt="0">
        <dgm:presLayoutVars>
          <dgm:animLvl val="lvl"/>
          <dgm:resizeHandles val="exact"/>
        </dgm:presLayoutVars>
      </dgm:prSet>
      <dgm:spPr/>
    </dgm:pt>
    <dgm:pt modelId="{37242811-6661-44C1-9080-8D182F0D3E87}" type="pres">
      <dgm:prSet presAssocID="{97B3EB2C-F7CE-401B-8CC0-DFC0CB744CA2}" presName="parentText" presStyleLbl="node1" presStyleIdx="0" presStyleCnt="6">
        <dgm:presLayoutVars>
          <dgm:chMax val="0"/>
          <dgm:bulletEnabled val="1"/>
        </dgm:presLayoutVars>
      </dgm:prSet>
      <dgm:spPr/>
    </dgm:pt>
    <dgm:pt modelId="{EA202411-E5D8-4228-9D80-C9C8D82FEC81}" type="pres">
      <dgm:prSet presAssocID="{5614CA27-A16B-47C9-A046-82559D2C93B0}" presName="spacer" presStyleCnt="0"/>
      <dgm:spPr/>
    </dgm:pt>
    <dgm:pt modelId="{D00021F3-640C-4DF8-90D0-AFE2BD8930CD}" type="pres">
      <dgm:prSet presAssocID="{30302F07-0B8D-4512-A95F-1711772FA5A2}" presName="parentText" presStyleLbl="node1" presStyleIdx="1" presStyleCnt="6">
        <dgm:presLayoutVars>
          <dgm:chMax val="0"/>
          <dgm:bulletEnabled val="1"/>
        </dgm:presLayoutVars>
      </dgm:prSet>
      <dgm:spPr/>
    </dgm:pt>
    <dgm:pt modelId="{5A635B15-22C6-40F3-99E4-1D66AA9FC16E}" type="pres">
      <dgm:prSet presAssocID="{CBE83959-2CBE-45A7-A90A-CC3AB4A0B0A1}" presName="spacer" presStyleCnt="0"/>
      <dgm:spPr/>
    </dgm:pt>
    <dgm:pt modelId="{16EE2AF8-8DC5-4635-AB34-0180A5BFA824}" type="pres">
      <dgm:prSet presAssocID="{5A838A80-29ED-44C4-AF67-2D0635769120}" presName="parentText" presStyleLbl="node1" presStyleIdx="2" presStyleCnt="6">
        <dgm:presLayoutVars>
          <dgm:chMax val="0"/>
          <dgm:bulletEnabled val="1"/>
        </dgm:presLayoutVars>
      </dgm:prSet>
      <dgm:spPr/>
    </dgm:pt>
    <dgm:pt modelId="{603F77D2-177B-4FF4-8672-547B3AA285E3}" type="pres">
      <dgm:prSet presAssocID="{0B7984FE-1646-4BC7-A755-2519F2F5AF63}" presName="spacer" presStyleCnt="0"/>
      <dgm:spPr/>
    </dgm:pt>
    <dgm:pt modelId="{1F3AEDA0-51A1-4FDF-8888-ED16AD4FBE27}" type="pres">
      <dgm:prSet presAssocID="{CF6EAC9A-45B3-483C-98D9-E3BC8A4461B2}" presName="parentText" presStyleLbl="node1" presStyleIdx="3" presStyleCnt="6">
        <dgm:presLayoutVars>
          <dgm:chMax val="0"/>
          <dgm:bulletEnabled val="1"/>
        </dgm:presLayoutVars>
      </dgm:prSet>
      <dgm:spPr/>
    </dgm:pt>
    <dgm:pt modelId="{F46AC0EE-FC8C-4ED5-B112-A9C3DFA50437}" type="pres">
      <dgm:prSet presAssocID="{17E48E02-6D1E-403F-9928-13F373441D87}" presName="spacer" presStyleCnt="0"/>
      <dgm:spPr/>
    </dgm:pt>
    <dgm:pt modelId="{0FCC9231-3580-46E6-908E-A1C8CFB07825}" type="pres">
      <dgm:prSet presAssocID="{B82B8AB7-1237-4C2E-B00B-57C650BED511}" presName="parentText" presStyleLbl="node1" presStyleIdx="4" presStyleCnt="6">
        <dgm:presLayoutVars>
          <dgm:chMax val="0"/>
          <dgm:bulletEnabled val="1"/>
        </dgm:presLayoutVars>
      </dgm:prSet>
      <dgm:spPr/>
    </dgm:pt>
    <dgm:pt modelId="{95C95D10-4290-410B-9BC7-BEC32C03241A}" type="pres">
      <dgm:prSet presAssocID="{BFBD1451-A77D-4690-8E69-AF9F42FC7341}" presName="spacer" presStyleCnt="0"/>
      <dgm:spPr/>
    </dgm:pt>
    <dgm:pt modelId="{0B25EF91-AB32-4639-9D8C-5338B2BA6987}" type="pres">
      <dgm:prSet presAssocID="{093109EA-7A20-453B-816A-269D010D78CF}" presName="parentText" presStyleLbl="node1" presStyleIdx="5" presStyleCnt="6">
        <dgm:presLayoutVars>
          <dgm:chMax val="0"/>
          <dgm:bulletEnabled val="1"/>
        </dgm:presLayoutVars>
      </dgm:prSet>
      <dgm:spPr/>
    </dgm:pt>
  </dgm:ptLst>
  <dgm:cxnLst>
    <dgm:cxn modelId="{4BADF730-8703-4D68-A0F5-FA6DA8EA213D}" srcId="{B856073C-06A5-46CD-9419-93821140AC5A}" destId="{97B3EB2C-F7CE-401B-8CC0-DFC0CB744CA2}" srcOrd="0" destOrd="0" parTransId="{836D40AA-07B6-4526-8E46-BB704DFC2165}" sibTransId="{5614CA27-A16B-47C9-A046-82559D2C93B0}"/>
    <dgm:cxn modelId="{5CFB5B33-FBBE-434F-8B2E-CE40D448F6D0}" type="presOf" srcId="{30302F07-0B8D-4512-A95F-1711772FA5A2}" destId="{D00021F3-640C-4DF8-90D0-AFE2BD8930CD}" srcOrd="0" destOrd="0" presId="urn:microsoft.com/office/officeart/2005/8/layout/vList2"/>
    <dgm:cxn modelId="{4390EC3D-4CC6-4914-9016-55E6C230AD5A}" srcId="{B856073C-06A5-46CD-9419-93821140AC5A}" destId="{CF6EAC9A-45B3-483C-98D9-E3BC8A4461B2}" srcOrd="3" destOrd="0" parTransId="{5F17D40E-0415-452E-9F03-796BB084AB14}" sibTransId="{17E48E02-6D1E-403F-9928-13F373441D87}"/>
    <dgm:cxn modelId="{02442A41-C0E7-48CE-9ADA-023EEC32A209}" type="presOf" srcId="{093109EA-7A20-453B-816A-269D010D78CF}" destId="{0B25EF91-AB32-4639-9D8C-5338B2BA6987}" srcOrd="0" destOrd="0" presId="urn:microsoft.com/office/officeart/2005/8/layout/vList2"/>
    <dgm:cxn modelId="{7A2DC246-A345-408C-B0CB-A1DA86F25B1F}" type="presOf" srcId="{B82B8AB7-1237-4C2E-B00B-57C650BED511}" destId="{0FCC9231-3580-46E6-908E-A1C8CFB07825}" srcOrd="0" destOrd="0" presId="urn:microsoft.com/office/officeart/2005/8/layout/vList2"/>
    <dgm:cxn modelId="{8CEBDA4C-7356-4207-8834-D3F75A51090F}" srcId="{B856073C-06A5-46CD-9419-93821140AC5A}" destId="{5A838A80-29ED-44C4-AF67-2D0635769120}" srcOrd="2" destOrd="0" parTransId="{ECFBBD9F-B37F-4BC4-9C10-EB5BC9D4C062}" sibTransId="{0B7984FE-1646-4BC7-A755-2519F2F5AF63}"/>
    <dgm:cxn modelId="{C9D8F68F-9D3F-4FC1-90A8-CBA0217EEBAA}" srcId="{B856073C-06A5-46CD-9419-93821140AC5A}" destId="{30302F07-0B8D-4512-A95F-1711772FA5A2}" srcOrd="1" destOrd="0" parTransId="{7C5CA35B-9454-4BDD-9820-74929B040DBA}" sibTransId="{CBE83959-2CBE-45A7-A90A-CC3AB4A0B0A1}"/>
    <dgm:cxn modelId="{574079AA-10A5-4FCF-B005-F6BF4C1740C2}" srcId="{B856073C-06A5-46CD-9419-93821140AC5A}" destId="{093109EA-7A20-453B-816A-269D010D78CF}" srcOrd="5" destOrd="0" parTransId="{77E1051D-83FD-4F90-851B-331B78FF2AF1}" sibTransId="{3E76C488-4347-49C0-B070-1554D21A99DC}"/>
    <dgm:cxn modelId="{1BB07CC4-2EDF-4EE3-A6CB-F28A7B26990C}" type="presOf" srcId="{97B3EB2C-F7CE-401B-8CC0-DFC0CB744CA2}" destId="{37242811-6661-44C1-9080-8D182F0D3E87}" srcOrd="0" destOrd="0" presId="urn:microsoft.com/office/officeart/2005/8/layout/vList2"/>
    <dgm:cxn modelId="{842EF7D2-1404-4670-831C-DBE54AC57059}" type="presOf" srcId="{5A838A80-29ED-44C4-AF67-2D0635769120}" destId="{16EE2AF8-8DC5-4635-AB34-0180A5BFA824}" srcOrd="0" destOrd="0" presId="urn:microsoft.com/office/officeart/2005/8/layout/vList2"/>
    <dgm:cxn modelId="{7CE877E6-3C20-496D-A72C-3C970C2911A4}" type="presOf" srcId="{B856073C-06A5-46CD-9419-93821140AC5A}" destId="{9F02A917-3B8B-4F72-B3FC-C668FF9FCD4C}" srcOrd="0" destOrd="0" presId="urn:microsoft.com/office/officeart/2005/8/layout/vList2"/>
    <dgm:cxn modelId="{DF6B69EB-D5CD-4EB3-B794-74105FC8045F}" srcId="{B856073C-06A5-46CD-9419-93821140AC5A}" destId="{B82B8AB7-1237-4C2E-B00B-57C650BED511}" srcOrd="4" destOrd="0" parTransId="{DAE0AC76-E0CF-4E4E-A40B-D02B548E6253}" sibTransId="{BFBD1451-A77D-4690-8E69-AF9F42FC7341}"/>
    <dgm:cxn modelId="{75FA20FB-B1D0-4665-8261-F8494D588E2C}" type="presOf" srcId="{CF6EAC9A-45B3-483C-98D9-E3BC8A4461B2}" destId="{1F3AEDA0-51A1-4FDF-8888-ED16AD4FBE27}" srcOrd="0" destOrd="0" presId="urn:microsoft.com/office/officeart/2005/8/layout/vList2"/>
    <dgm:cxn modelId="{D7856B1C-0ABC-483A-A9EA-DB3BDC5C77C8}" type="presParOf" srcId="{9F02A917-3B8B-4F72-B3FC-C668FF9FCD4C}" destId="{37242811-6661-44C1-9080-8D182F0D3E87}" srcOrd="0" destOrd="0" presId="urn:microsoft.com/office/officeart/2005/8/layout/vList2"/>
    <dgm:cxn modelId="{FAB322D2-D841-4A87-B893-27732E002198}" type="presParOf" srcId="{9F02A917-3B8B-4F72-B3FC-C668FF9FCD4C}" destId="{EA202411-E5D8-4228-9D80-C9C8D82FEC81}" srcOrd="1" destOrd="0" presId="urn:microsoft.com/office/officeart/2005/8/layout/vList2"/>
    <dgm:cxn modelId="{2E431712-00F3-4280-A5A9-8EB5D84E0E38}" type="presParOf" srcId="{9F02A917-3B8B-4F72-B3FC-C668FF9FCD4C}" destId="{D00021F3-640C-4DF8-90D0-AFE2BD8930CD}" srcOrd="2" destOrd="0" presId="urn:microsoft.com/office/officeart/2005/8/layout/vList2"/>
    <dgm:cxn modelId="{E1837804-F1A2-4C1B-999D-049D911CE689}" type="presParOf" srcId="{9F02A917-3B8B-4F72-B3FC-C668FF9FCD4C}" destId="{5A635B15-22C6-40F3-99E4-1D66AA9FC16E}" srcOrd="3" destOrd="0" presId="urn:microsoft.com/office/officeart/2005/8/layout/vList2"/>
    <dgm:cxn modelId="{88EC1694-FB58-41DE-BC83-367E66195368}" type="presParOf" srcId="{9F02A917-3B8B-4F72-B3FC-C668FF9FCD4C}" destId="{16EE2AF8-8DC5-4635-AB34-0180A5BFA824}" srcOrd="4" destOrd="0" presId="urn:microsoft.com/office/officeart/2005/8/layout/vList2"/>
    <dgm:cxn modelId="{CE78CA62-0BED-4404-A3D3-8A3D50DE9B02}" type="presParOf" srcId="{9F02A917-3B8B-4F72-B3FC-C668FF9FCD4C}" destId="{603F77D2-177B-4FF4-8672-547B3AA285E3}" srcOrd="5" destOrd="0" presId="urn:microsoft.com/office/officeart/2005/8/layout/vList2"/>
    <dgm:cxn modelId="{6F559BC8-59A3-4EF7-8A68-F396D3EA3C1B}" type="presParOf" srcId="{9F02A917-3B8B-4F72-B3FC-C668FF9FCD4C}" destId="{1F3AEDA0-51A1-4FDF-8888-ED16AD4FBE27}" srcOrd="6" destOrd="0" presId="urn:microsoft.com/office/officeart/2005/8/layout/vList2"/>
    <dgm:cxn modelId="{834359DA-819D-4E29-9462-D1309F8D47DA}" type="presParOf" srcId="{9F02A917-3B8B-4F72-B3FC-C668FF9FCD4C}" destId="{F46AC0EE-FC8C-4ED5-B112-A9C3DFA50437}" srcOrd="7" destOrd="0" presId="urn:microsoft.com/office/officeart/2005/8/layout/vList2"/>
    <dgm:cxn modelId="{6B83921D-19B7-4532-AB5F-0D5241AFDB9A}" type="presParOf" srcId="{9F02A917-3B8B-4F72-B3FC-C668FF9FCD4C}" destId="{0FCC9231-3580-46E6-908E-A1C8CFB07825}" srcOrd="8" destOrd="0" presId="urn:microsoft.com/office/officeart/2005/8/layout/vList2"/>
    <dgm:cxn modelId="{74B41D55-50F2-42F2-885A-5D5AE20883A0}" type="presParOf" srcId="{9F02A917-3B8B-4F72-B3FC-C668FF9FCD4C}" destId="{95C95D10-4290-410B-9BC7-BEC32C03241A}" srcOrd="9" destOrd="0" presId="urn:microsoft.com/office/officeart/2005/8/layout/vList2"/>
    <dgm:cxn modelId="{CD185F02-11DE-479D-95DC-C3A47E49AE7E}" type="presParOf" srcId="{9F02A917-3B8B-4F72-B3FC-C668FF9FCD4C}" destId="{0B25EF91-AB32-4639-9D8C-5338B2BA698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D8D08-15B0-498C-B336-2DB32ABC98FE}"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1BB343F4-9E3F-43A5-90DF-A1E67D8C7790}">
      <dgm:prSet/>
      <dgm:spPr/>
      <dgm:t>
        <a:bodyPr/>
        <a:lstStyle/>
        <a:p>
          <a:pPr>
            <a:defRPr cap="all"/>
          </a:pPr>
          <a:r>
            <a:rPr lang="en-US" dirty="0"/>
            <a:t>Reduce Cognitive Load</a:t>
          </a:r>
        </a:p>
      </dgm:t>
    </dgm:pt>
    <dgm:pt modelId="{DB260565-D98F-4E7E-9C20-7C168B185FC8}" type="parTrans" cxnId="{A0899042-0BA3-497F-8779-D59E3EDB9D65}">
      <dgm:prSet/>
      <dgm:spPr/>
      <dgm:t>
        <a:bodyPr/>
        <a:lstStyle/>
        <a:p>
          <a:endParaRPr lang="en-US"/>
        </a:p>
      </dgm:t>
    </dgm:pt>
    <dgm:pt modelId="{2D138BEA-2EA6-4B01-B377-2AD3FC2A9308}" type="sibTrans" cxnId="{A0899042-0BA3-497F-8779-D59E3EDB9D65}">
      <dgm:prSet/>
      <dgm:spPr/>
      <dgm:t>
        <a:bodyPr/>
        <a:lstStyle/>
        <a:p>
          <a:endParaRPr lang="en-US"/>
        </a:p>
      </dgm:t>
    </dgm:pt>
    <dgm:pt modelId="{CB9C4522-FF73-4B84-A68F-C9BD9E1E0019}">
      <dgm:prSet/>
      <dgm:spPr/>
      <dgm:t>
        <a:bodyPr/>
        <a:lstStyle/>
        <a:p>
          <a:pPr>
            <a:defRPr cap="all"/>
          </a:pPr>
          <a:r>
            <a:rPr lang="en-US" dirty="0"/>
            <a:t>Leverage HUMAN Psychology</a:t>
          </a:r>
        </a:p>
      </dgm:t>
    </dgm:pt>
    <dgm:pt modelId="{B2B61C6B-0807-48D6-ADDE-34D14393F15D}" type="parTrans" cxnId="{0DD94EAA-2FE4-4CA6-9234-D861818FA855}">
      <dgm:prSet/>
      <dgm:spPr/>
      <dgm:t>
        <a:bodyPr/>
        <a:lstStyle/>
        <a:p>
          <a:endParaRPr lang="en-US"/>
        </a:p>
      </dgm:t>
    </dgm:pt>
    <dgm:pt modelId="{0405B0B0-C2F7-4805-BA9B-0C0331A63E3F}" type="sibTrans" cxnId="{0DD94EAA-2FE4-4CA6-9234-D861818FA855}">
      <dgm:prSet/>
      <dgm:spPr/>
      <dgm:t>
        <a:bodyPr/>
        <a:lstStyle/>
        <a:p>
          <a:endParaRPr lang="en-US"/>
        </a:p>
      </dgm:t>
    </dgm:pt>
    <dgm:pt modelId="{C4D91C68-F27B-4BEF-AD6E-AAB1BE4B860A}">
      <dgm:prSet/>
      <dgm:spPr/>
      <dgm:t>
        <a:bodyPr/>
        <a:lstStyle/>
        <a:p>
          <a:pPr>
            <a:defRPr cap="all"/>
          </a:pPr>
          <a:r>
            <a:rPr lang="en-US" dirty="0"/>
            <a:t>TELL A STORY</a:t>
          </a:r>
        </a:p>
      </dgm:t>
    </dgm:pt>
    <dgm:pt modelId="{0C819128-4171-4EE4-896C-913653D8C755}" type="parTrans" cxnId="{C52A6459-6FE6-4C20-94CC-CFFB0C8F0B04}">
      <dgm:prSet/>
      <dgm:spPr/>
      <dgm:t>
        <a:bodyPr/>
        <a:lstStyle/>
        <a:p>
          <a:endParaRPr lang="en-US"/>
        </a:p>
      </dgm:t>
    </dgm:pt>
    <dgm:pt modelId="{FB3A953F-D2D9-4B3E-8A02-EC4C8C21D590}" type="sibTrans" cxnId="{C52A6459-6FE6-4C20-94CC-CFFB0C8F0B04}">
      <dgm:prSet/>
      <dgm:spPr/>
      <dgm:t>
        <a:bodyPr/>
        <a:lstStyle/>
        <a:p>
          <a:endParaRPr lang="en-US"/>
        </a:p>
      </dgm:t>
    </dgm:pt>
    <dgm:pt modelId="{62D14A3B-1163-4739-831B-3499428F9576}">
      <dgm:prSet/>
      <dgm:spPr/>
      <dgm:t>
        <a:bodyPr/>
        <a:lstStyle/>
        <a:p>
          <a:pPr>
            <a:defRPr cap="all"/>
          </a:pPr>
          <a:r>
            <a:rPr lang="en-US" dirty="0"/>
            <a:t>Don’t Over-Complicate Things!</a:t>
          </a:r>
        </a:p>
      </dgm:t>
    </dgm:pt>
    <dgm:pt modelId="{65CBE439-ACD9-4C2B-9D2D-6B53053202C4}" type="parTrans" cxnId="{3DD8F4CF-EBD0-4419-94EC-1CE5F197B991}">
      <dgm:prSet/>
      <dgm:spPr/>
      <dgm:t>
        <a:bodyPr/>
        <a:lstStyle/>
        <a:p>
          <a:endParaRPr lang="en-US"/>
        </a:p>
      </dgm:t>
    </dgm:pt>
    <dgm:pt modelId="{D446783D-EF67-4A4D-8540-4E6857D9D1EA}" type="sibTrans" cxnId="{3DD8F4CF-EBD0-4419-94EC-1CE5F197B991}">
      <dgm:prSet/>
      <dgm:spPr/>
      <dgm:t>
        <a:bodyPr/>
        <a:lstStyle/>
        <a:p>
          <a:endParaRPr lang="en-US"/>
        </a:p>
      </dgm:t>
    </dgm:pt>
    <dgm:pt modelId="{FE90973A-4884-4ACA-AB2A-9914234E1C33}" type="pres">
      <dgm:prSet presAssocID="{157D8D08-15B0-498C-B336-2DB32ABC98FE}" presName="root" presStyleCnt="0">
        <dgm:presLayoutVars>
          <dgm:dir/>
          <dgm:resizeHandles val="exact"/>
        </dgm:presLayoutVars>
      </dgm:prSet>
      <dgm:spPr/>
    </dgm:pt>
    <dgm:pt modelId="{95D92096-E6BE-4441-BE89-7369F9FBCA6E}" type="pres">
      <dgm:prSet presAssocID="{1BB343F4-9E3F-43A5-90DF-A1E67D8C7790}" presName="compNode" presStyleCnt="0"/>
      <dgm:spPr/>
    </dgm:pt>
    <dgm:pt modelId="{BB6D0977-CF34-4FDF-8502-E52F7DF81FDB}" type="pres">
      <dgm:prSet presAssocID="{1BB343F4-9E3F-43A5-90DF-A1E67D8C7790}" presName="iconBgRect" presStyleLbl="bgShp" presStyleIdx="0" presStyleCnt="4"/>
      <dgm:spPr>
        <a:solidFill>
          <a:srgbClr val="39736B"/>
        </a:solidFill>
      </dgm:spPr>
    </dgm:pt>
    <dgm:pt modelId="{ECE8E8A3-E193-4BA2-B2B2-8CC870513EBE}" type="pres">
      <dgm:prSet presAssocID="{1BB343F4-9E3F-43A5-90DF-A1E67D8C77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44A6232-6465-40D6-862D-CBFAD9E85877}" type="pres">
      <dgm:prSet presAssocID="{1BB343F4-9E3F-43A5-90DF-A1E67D8C7790}" presName="spaceRect" presStyleCnt="0"/>
      <dgm:spPr/>
    </dgm:pt>
    <dgm:pt modelId="{2F29D44D-3E5D-40A7-96E6-32334C28FB30}" type="pres">
      <dgm:prSet presAssocID="{1BB343F4-9E3F-43A5-90DF-A1E67D8C7790}" presName="textRect" presStyleLbl="revTx" presStyleIdx="0" presStyleCnt="4">
        <dgm:presLayoutVars>
          <dgm:chMax val="1"/>
          <dgm:chPref val="1"/>
        </dgm:presLayoutVars>
      </dgm:prSet>
      <dgm:spPr/>
    </dgm:pt>
    <dgm:pt modelId="{AFAA0200-645B-427F-8909-7B19208798A7}" type="pres">
      <dgm:prSet presAssocID="{2D138BEA-2EA6-4B01-B377-2AD3FC2A9308}" presName="sibTrans" presStyleCnt="0"/>
      <dgm:spPr/>
    </dgm:pt>
    <dgm:pt modelId="{FFF7DD40-BB63-494C-8EF5-C4D67F341DF3}" type="pres">
      <dgm:prSet presAssocID="{CB9C4522-FF73-4B84-A68F-C9BD9E1E0019}" presName="compNode" presStyleCnt="0"/>
      <dgm:spPr/>
    </dgm:pt>
    <dgm:pt modelId="{6E7295EC-CFEA-4BBC-811E-C40296FE4EAD}" type="pres">
      <dgm:prSet presAssocID="{CB9C4522-FF73-4B84-A68F-C9BD9E1E0019}" presName="iconBgRect" presStyleLbl="bgShp" presStyleIdx="1" presStyleCnt="4"/>
      <dgm:spPr>
        <a:xfrm>
          <a:off x="3333833" y="394754"/>
          <a:ext cx="1444760" cy="1444760"/>
        </a:xfrm>
        <a:prstGeom prst="ellipse">
          <a:avLst/>
        </a:prstGeom>
        <a:solidFill>
          <a:srgbClr val="39736B"/>
        </a:solidFill>
        <a:ln>
          <a:noFill/>
        </a:ln>
        <a:effectLst/>
      </dgm:spPr>
    </dgm:pt>
    <dgm:pt modelId="{A991A99E-764C-4F59-8E8A-565B55B8BF72}" type="pres">
      <dgm:prSet presAssocID="{CB9C4522-FF73-4B84-A68F-C9BD9E1E00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7914C36-608B-4EA1-9095-316BE6EF79C7}" type="pres">
      <dgm:prSet presAssocID="{CB9C4522-FF73-4B84-A68F-C9BD9E1E0019}" presName="spaceRect" presStyleCnt="0"/>
      <dgm:spPr/>
    </dgm:pt>
    <dgm:pt modelId="{13571226-55CA-4B45-8A75-B7F45653D194}" type="pres">
      <dgm:prSet presAssocID="{CB9C4522-FF73-4B84-A68F-C9BD9E1E0019}" presName="textRect" presStyleLbl="revTx" presStyleIdx="1" presStyleCnt="4">
        <dgm:presLayoutVars>
          <dgm:chMax val="1"/>
          <dgm:chPref val="1"/>
        </dgm:presLayoutVars>
      </dgm:prSet>
      <dgm:spPr/>
    </dgm:pt>
    <dgm:pt modelId="{8E713D35-1B5E-4260-B31D-9EFE12ED547D}" type="pres">
      <dgm:prSet presAssocID="{0405B0B0-C2F7-4805-BA9B-0C0331A63E3F}" presName="sibTrans" presStyleCnt="0"/>
      <dgm:spPr/>
    </dgm:pt>
    <dgm:pt modelId="{89B9082D-A6FD-4ED6-82A2-20B2163306C8}" type="pres">
      <dgm:prSet presAssocID="{C4D91C68-F27B-4BEF-AD6E-AAB1BE4B860A}" presName="compNode" presStyleCnt="0"/>
      <dgm:spPr/>
    </dgm:pt>
    <dgm:pt modelId="{9BBDDF4A-D347-4608-9B7D-6B085033C390}" type="pres">
      <dgm:prSet presAssocID="{C4D91C68-F27B-4BEF-AD6E-AAB1BE4B860A}" presName="iconBgRect" presStyleLbl="bgShp" presStyleIdx="2" presStyleCnt="4"/>
      <dgm:spPr>
        <a:xfrm>
          <a:off x="6116775" y="394754"/>
          <a:ext cx="1444760" cy="1444760"/>
        </a:xfrm>
        <a:prstGeom prst="ellipse">
          <a:avLst/>
        </a:prstGeom>
        <a:solidFill>
          <a:srgbClr val="39736B"/>
        </a:solidFill>
        <a:ln>
          <a:noFill/>
        </a:ln>
        <a:effectLst/>
      </dgm:spPr>
    </dgm:pt>
    <dgm:pt modelId="{22E0117E-7473-409E-BDAA-33E4958084A9}" type="pres">
      <dgm:prSet presAssocID="{C4D91C68-F27B-4BEF-AD6E-AAB1BE4B86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B73F281-E553-4D70-8A5A-9D2E97214809}" type="pres">
      <dgm:prSet presAssocID="{C4D91C68-F27B-4BEF-AD6E-AAB1BE4B860A}" presName="spaceRect" presStyleCnt="0"/>
      <dgm:spPr/>
    </dgm:pt>
    <dgm:pt modelId="{8BE5694A-0073-42DE-807C-58F10AE01764}" type="pres">
      <dgm:prSet presAssocID="{C4D91C68-F27B-4BEF-AD6E-AAB1BE4B860A}" presName="textRect" presStyleLbl="revTx" presStyleIdx="2" presStyleCnt="4">
        <dgm:presLayoutVars>
          <dgm:chMax val="1"/>
          <dgm:chPref val="1"/>
        </dgm:presLayoutVars>
      </dgm:prSet>
      <dgm:spPr/>
    </dgm:pt>
    <dgm:pt modelId="{B53F62B3-A5CD-4928-B282-01A1CBC8F15B}" type="pres">
      <dgm:prSet presAssocID="{FB3A953F-D2D9-4B3E-8A02-EC4C8C21D590}" presName="sibTrans" presStyleCnt="0"/>
      <dgm:spPr/>
    </dgm:pt>
    <dgm:pt modelId="{56DD3A9E-AE82-47BE-B095-A53BFF18B011}" type="pres">
      <dgm:prSet presAssocID="{62D14A3B-1163-4739-831B-3499428F9576}" presName="compNode" presStyleCnt="0"/>
      <dgm:spPr/>
    </dgm:pt>
    <dgm:pt modelId="{F191BB66-6135-4911-8BA0-802B20500E82}" type="pres">
      <dgm:prSet presAssocID="{62D14A3B-1163-4739-831B-3499428F9576}" presName="iconBgRect" presStyleLbl="bgShp" presStyleIdx="3" presStyleCnt="4"/>
      <dgm:spPr>
        <a:xfrm>
          <a:off x="8899716" y="394754"/>
          <a:ext cx="1444760" cy="1444760"/>
        </a:xfrm>
        <a:prstGeom prst="ellipse">
          <a:avLst/>
        </a:prstGeom>
        <a:solidFill>
          <a:srgbClr val="39736B"/>
        </a:solidFill>
        <a:ln>
          <a:noFill/>
        </a:ln>
        <a:effectLst/>
      </dgm:spPr>
    </dgm:pt>
    <dgm:pt modelId="{CE060F64-793C-4D08-A6CD-5F20CA896C0D}" type="pres">
      <dgm:prSet presAssocID="{62D14A3B-1163-4739-831B-3499428F95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8EBE6730-341F-4AAC-92D0-94E9B3879E3B}" type="pres">
      <dgm:prSet presAssocID="{62D14A3B-1163-4739-831B-3499428F9576}" presName="spaceRect" presStyleCnt="0"/>
      <dgm:spPr/>
    </dgm:pt>
    <dgm:pt modelId="{F554D675-9CD4-404E-9646-6C3D4F93667B}" type="pres">
      <dgm:prSet presAssocID="{62D14A3B-1163-4739-831B-3499428F9576}" presName="textRect" presStyleLbl="revTx" presStyleIdx="3" presStyleCnt="4">
        <dgm:presLayoutVars>
          <dgm:chMax val="1"/>
          <dgm:chPref val="1"/>
        </dgm:presLayoutVars>
      </dgm:prSet>
      <dgm:spPr/>
    </dgm:pt>
  </dgm:ptLst>
  <dgm:cxnLst>
    <dgm:cxn modelId="{C54FD60B-85BA-4C56-B86F-91ACB4D1183B}" type="presOf" srcId="{62D14A3B-1163-4739-831B-3499428F9576}" destId="{F554D675-9CD4-404E-9646-6C3D4F93667B}" srcOrd="0" destOrd="0" presId="urn:microsoft.com/office/officeart/2018/5/layout/IconCircleLabelList"/>
    <dgm:cxn modelId="{A0899042-0BA3-497F-8779-D59E3EDB9D65}" srcId="{157D8D08-15B0-498C-B336-2DB32ABC98FE}" destId="{1BB343F4-9E3F-43A5-90DF-A1E67D8C7790}" srcOrd="0" destOrd="0" parTransId="{DB260565-D98F-4E7E-9C20-7C168B185FC8}" sibTransId="{2D138BEA-2EA6-4B01-B377-2AD3FC2A9308}"/>
    <dgm:cxn modelId="{C52A6459-6FE6-4C20-94CC-CFFB0C8F0B04}" srcId="{157D8D08-15B0-498C-B336-2DB32ABC98FE}" destId="{C4D91C68-F27B-4BEF-AD6E-AAB1BE4B860A}" srcOrd="2" destOrd="0" parTransId="{0C819128-4171-4EE4-896C-913653D8C755}" sibTransId="{FB3A953F-D2D9-4B3E-8A02-EC4C8C21D590}"/>
    <dgm:cxn modelId="{A712E19E-8848-4677-8184-5F871EE794D4}" type="presOf" srcId="{CB9C4522-FF73-4B84-A68F-C9BD9E1E0019}" destId="{13571226-55CA-4B45-8A75-B7F45653D194}" srcOrd="0" destOrd="0" presId="urn:microsoft.com/office/officeart/2018/5/layout/IconCircleLabelList"/>
    <dgm:cxn modelId="{BDCC3BA2-A1E6-4F58-B4C5-67E52BCF53D4}" type="presOf" srcId="{157D8D08-15B0-498C-B336-2DB32ABC98FE}" destId="{FE90973A-4884-4ACA-AB2A-9914234E1C33}" srcOrd="0" destOrd="0" presId="urn:microsoft.com/office/officeart/2018/5/layout/IconCircleLabelList"/>
    <dgm:cxn modelId="{0DD94EAA-2FE4-4CA6-9234-D861818FA855}" srcId="{157D8D08-15B0-498C-B336-2DB32ABC98FE}" destId="{CB9C4522-FF73-4B84-A68F-C9BD9E1E0019}" srcOrd="1" destOrd="0" parTransId="{B2B61C6B-0807-48D6-ADDE-34D14393F15D}" sibTransId="{0405B0B0-C2F7-4805-BA9B-0C0331A63E3F}"/>
    <dgm:cxn modelId="{E954A0BC-DC21-4608-B7E7-6140A8B3788B}" type="presOf" srcId="{C4D91C68-F27B-4BEF-AD6E-AAB1BE4B860A}" destId="{8BE5694A-0073-42DE-807C-58F10AE01764}" srcOrd="0" destOrd="0" presId="urn:microsoft.com/office/officeart/2018/5/layout/IconCircleLabelList"/>
    <dgm:cxn modelId="{3DD8F4CF-EBD0-4419-94EC-1CE5F197B991}" srcId="{157D8D08-15B0-498C-B336-2DB32ABC98FE}" destId="{62D14A3B-1163-4739-831B-3499428F9576}" srcOrd="3" destOrd="0" parTransId="{65CBE439-ACD9-4C2B-9D2D-6B53053202C4}" sibTransId="{D446783D-EF67-4A4D-8540-4E6857D9D1EA}"/>
    <dgm:cxn modelId="{90E7C5F9-8142-4B57-BE4A-87C079388852}" type="presOf" srcId="{1BB343F4-9E3F-43A5-90DF-A1E67D8C7790}" destId="{2F29D44D-3E5D-40A7-96E6-32334C28FB30}" srcOrd="0" destOrd="0" presId="urn:microsoft.com/office/officeart/2018/5/layout/IconCircleLabelList"/>
    <dgm:cxn modelId="{2FEF2693-3951-42FB-B411-75003262EBA6}" type="presParOf" srcId="{FE90973A-4884-4ACA-AB2A-9914234E1C33}" destId="{95D92096-E6BE-4441-BE89-7369F9FBCA6E}" srcOrd="0" destOrd="0" presId="urn:microsoft.com/office/officeart/2018/5/layout/IconCircleLabelList"/>
    <dgm:cxn modelId="{39A5D8A3-CC83-49F0-B7CB-55DAD8EFA3E5}" type="presParOf" srcId="{95D92096-E6BE-4441-BE89-7369F9FBCA6E}" destId="{BB6D0977-CF34-4FDF-8502-E52F7DF81FDB}" srcOrd="0" destOrd="0" presId="urn:microsoft.com/office/officeart/2018/5/layout/IconCircleLabelList"/>
    <dgm:cxn modelId="{2027A97B-FF39-4066-AFFD-5FFC375989DD}" type="presParOf" srcId="{95D92096-E6BE-4441-BE89-7369F9FBCA6E}" destId="{ECE8E8A3-E193-4BA2-B2B2-8CC870513EBE}" srcOrd="1" destOrd="0" presId="urn:microsoft.com/office/officeart/2018/5/layout/IconCircleLabelList"/>
    <dgm:cxn modelId="{EF7680AB-D227-4C40-81D1-D4DB01F95FA5}" type="presParOf" srcId="{95D92096-E6BE-4441-BE89-7369F9FBCA6E}" destId="{C44A6232-6465-40D6-862D-CBFAD9E85877}" srcOrd="2" destOrd="0" presId="urn:microsoft.com/office/officeart/2018/5/layout/IconCircleLabelList"/>
    <dgm:cxn modelId="{2D136DC1-B100-4354-B38B-1C344D218DAC}" type="presParOf" srcId="{95D92096-E6BE-4441-BE89-7369F9FBCA6E}" destId="{2F29D44D-3E5D-40A7-96E6-32334C28FB30}" srcOrd="3" destOrd="0" presId="urn:microsoft.com/office/officeart/2018/5/layout/IconCircleLabelList"/>
    <dgm:cxn modelId="{5526BBC9-AF10-4763-B167-AD40550661DA}" type="presParOf" srcId="{FE90973A-4884-4ACA-AB2A-9914234E1C33}" destId="{AFAA0200-645B-427F-8909-7B19208798A7}" srcOrd="1" destOrd="0" presId="urn:microsoft.com/office/officeart/2018/5/layout/IconCircleLabelList"/>
    <dgm:cxn modelId="{B2E28080-6CCF-4252-979D-9A8F76E22E4D}" type="presParOf" srcId="{FE90973A-4884-4ACA-AB2A-9914234E1C33}" destId="{FFF7DD40-BB63-494C-8EF5-C4D67F341DF3}" srcOrd="2" destOrd="0" presId="urn:microsoft.com/office/officeart/2018/5/layout/IconCircleLabelList"/>
    <dgm:cxn modelId="{6CAC7FA6-CE05-4AF5-912E-ED48A88C9F5E}" type="presParOf" srcId="{FFF7DD40-BB63-494C-8EF5-C4D67F341DF3}" destId="{6E7295EC-CFEA-4BBC-811E-C40296FE4EAD}" srcOrd="0" destOrd="0" presId="urn:microsoft.com/office/officeart/2018/5/layout/IconCircleLabelList"/>
    <dgm:cxn modelId="{6CF39632-9F2E-47C9-9BC3-375C25C7DDF9}" type="presParOf" srcId="{FFF7DD40-BB63-494C-8EF5-C4D67F341DF3}" destId="{A991A99E-764C-4F59-8E8A-565B55B8BF72}" srcOrd="1" destOrd="0" presId="urn:microsoft.com/office/officeart/2018/5/layout/IconCircleLabelList"/>
    <dgm:cxn modelId="{2FE557E3-CC73-4EF9-BA81-7308184E02FC}" type="presParOf" srcId="{FFF7DD40-BB63-494C-8EF5-C4D67F341DF3}" destId="{37914C36-608B-4EA1-9095-316BE6EF79C7}" srcOrd="2" destOrd="0" presId="urn:microsoft.com/office/officeart/2018/5/layout/IconCircleLabelList"/>
    <dgm:cxn modelId="{8213875E-AA10-42D0-A33E-C795F868B416}" type="presParOf" srcId="{FFF7DD40-BB63-494C-8EF5-C4D67F341DF3}" destId="{13571226-55CA-4B45-8A75-B7F45653D194}" srcOrd="3" destOrd="0" presId="urn:microsoft.com/office/officeart/2018/5/layout/IconCircleLabelList"/>
    <dgm:cxn modelId="{05F92E11-79A1-4605-B6B3-472581AC9362}" type="presParOf" srcId="{FE90973A-4884-4ACA-AB2A-9914234E1C33}" destId="{8E713D35-1B5E-4260-B31D-9EFE12ED547D}" srcOrd="3" destOrd="0" presId="urn:microsoft.com/office/officeart/2018/5/layout/IconCircleLabelList"/>
    <dgm:cxn modelId="{C867CB7F-2F5D-4046-9CB2-812D5AA2C4A9}" type="presParOf" srcId="{FE90973A-4884-4ACA-AB2A-9914234E1C33}" destId="{89B9082D-A6FD-4ED6-82A2-20B2163306C8}" srcOrd="4" destOrd="0" presId="urn:microsoft.com/office/officeart/2018/5/layout/IconCircleLabelList"/>
    <dgm:cxn modelId="{8D490D50-169C-4E9A-BCC9-03ABBAC0B35C}" type="presParOf" srcId="{89B9082D-A6FD-4ED6-82A2-20B2163306C8}" destId="{9BBDDF4A-D347-4608-9B7D-6B085033C390}" srcOrd="0" destOrd="0" presId="urn:microsoft.com/office/officeart/2018/5/layout/IconCircleLabelList"/>
    <dgm:cxn modelId="{BEE8E4DD-9E01-4765-A2AE-5223541F9325}" type="presParOf" srcId="{89B9082D-A6FD-4ED6-82A2-20B2163306C8}" destId="{22E0117E-7473-409E-BDAA-33E4958084A9}" srcOrd="1" destOrd="0" presId="urn:microsoft.com/office/officeart/2018/5/layout/IconCircleLabelList"/>
    <dgm:cxn modelId="{5008EB6C-F318-44FA-A40B-09F843351AE2}" type="presParOf" srcId="{89B9082D-A6FD-4ED6-82A2-20B2163306C8}" destId="{EB73F281-E553-4D70-8A5A-9D2E97214809}" srcOrd="2" destOrd="0" presId="urn:microsoft.com/office/officeart/2018/5/layout/IconCircleLabelList"/>
    <dgm:cxn modelId="{F04C8731-8AA8-461B-8A52-BE953EF052D1}" type="presParOf" srcId="{89B9082D-A6FD-4ED6-82A2-20B2163306C8}" destId="{8BE5694A-0073-42DE-807C-58F10AE01764}" srcOrd="3" destOrd="0" presId="urn:microsoft.com/office/officeart/2018/5/layout/IconCircleLabelList"/>
    <dgm:cxn modelId="{3BD03E84-8A70-4CEF-9A99-F1871298A3FE}" type="presParOf" srcId="{FE90973A-4884-4ACA-AB2A-9914234E1C33}" destId="{B53F62B3-A5CD-4928-B282-01A1CBC8F15B}" srcOrd="5" destOrd="0" presId="urn:microsoft.com/office/officeart/2018/5/layout/IconCircleLabelList"/>
    <dgm:cxn modelId="{063D9F89-DCF6-4C62-BA6F-5C0A8FBCDB78}" type="presParOf" srcId="{FE90973A-4884-4ACA-AB2A-9914234E1C33}" destId="{56DD3A9E-AE82-47BE-B095-A53BFF18B011}" srcOrd="6" destOrd="0" presId="urn:microsoft.com/office/officeart/2018/5/layout/IconCircleLabelList"/>
    <dgm:cxn modelId="{AF0CC402-BDC9-48E5-B91B-92430ABBA5DD}" type="presParOf" srcId="{56DD3A9E-AE82-47BE-B095-A53BFF18B011}" destId="{F191BB66-6135-4911-8BA0-802B20500E82}" srcOrd="0" destOrd="0" presId="urn:microsoft.com/office/officeart/2018/5/layout/IconCircleLabelList"/>
    <dgm:cxn modelId="{C7882B58-C763-4504-89CB-19B7A014E824}" type="presParOf" srcId="{56DD3A9E-AE82-47BE-B095-A53BFF18B011}" destId="{CE060F64-793C-4D08-A6CD-5F20CA896C0D}" srcOrd="1" destOrd="0" presId="urn:microsoft.com/office/officeart/2018/5/layout/IconCircleLabelList"/>
    <dgm:cxn modelId="{BC32617B-80B9-4589-A972-339721E20F03}" type="presParOf" srcId="{56DD3A9E-AE82-47BE-B095-A53BFF18B011}" destId="{8EBE6730-341F-4AAC-92D0-94E9B3879E3B}" srcOrd="2" destOrd="0" presId="urn:microsoft.com/office/officeart/2018/5/layout/IconCircleLabelList"/>
    <dgm:cxn modelId="{5436046B-C7FE-4215-938D-FC3ACD802A7C}" type="presParOf" srcId="{56DD3A9E-AE82-47BE-B095-A53BFF18B011}" destId="{F554D675-9CD4-404E-9646-6C3D4F93667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42811-6661-44C1-9080-8D182F0D3E87}">
      <dsp:nvSpPr>
        <dsp:cNvPr id="0" name=""/>
        <dsp:cNvSpPr/>
      </dsp:nvSpPr>
      <dsp:spPr>
        <a:xfrm>
          <a:off x="0" y="30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Why Data Visualization Matters</a:t>
          </a:r>
        </a:p>
      </dsp:txBody>
      <dsp:txXfrm>
        <a:off x="25188" y="28216"/>
        <a:ext cx="10844993" cy="465594"/>
      </dsp:txXfrm>
    </dsp:sp>
    <dsp:sp modelId="{D00021F3-640C-4DF8-90D0-AFE2BD8930CD}">
      <dsp:nvSpPr>
        <dsp:cNvPr id="0" name=""/>
        <dsp:cNvSpPr/>
      </dsp:nvSpPr>
      <dsp:spPr>
        <a:xfrm>
          <a:off x="0" y="5794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Cognitive Load &amp; Visual Perception</a:t>
          </a:r>
        </a:p>
      </dsp:txBody>
      <dsp:txXfrm>
        <a:off x="25188" y="604666"/>
        <a:ext cx="10844993" cy="465594"/>
      </dsp:txXfrm>
    </dsp:sp>
    <dsp:sp modelId="{16EE2AF8-8DC5-4635-AB34-0180A5BFA824}">
      <dsp:nvSpPr>
        <dsp:cNvPr id="0" name=""/>
        <dsp:cNvSpPr/>
      </dsp:nvSpPr>
      <dsp:spPr>
        <a:xfrm>
          <a:off x="0" y="11559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Gestalt Principles of Visual Grouping</a:t>
          </a:r>
        </a:p>
      </dsp:txBody>
      <dsp:txXfrm>
        <a:off x="25188" y="1181116"/>
        <a:ext cx="10844993" cy="465594"/>
      </dsp:txXfrm>
    </dsp:sp>
    <dsp:sp modelId="{1F3AEDA0-51A1-4FDF-8888-ED16AD4FBE27}">
      <dsp:nvSpPr>
        <dsp:cNvPr id="0" name=""/>
        <dsp:cNvSpPr/>
      </dsp:nvSpPr>
      <dsp:spPr>
        <a:xfrm>
          <a:off x="0" y="17323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Storytelling Techniques</a:t>
          </a:r>
        </a:p>
      </dsp:txBody>
      <dsp:txXfrm>
        <a:off x="25188" y="1757566"/>
        <a:ext cx="10844993" cy="465594"/>
      </dsp:txXfrm>
    </dsp:sp>
    <dsp:sp modelId="{0FCC9231-3580-46E6-908E-A1C8CFB07825}">
      <dsp:nvSpPr>
        <dsp:cNvPr id="0" name=""/>
        <dsp:cNvSpPr/>
      </dsp:nvSpPr>
      <dsp:spPr>
        <a:xfrm>
          <a:off x="0" y="230882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Visualization Do’s and Don’ts</a:t>
          </a:r>
        </a:p>
      </dsp:txBody>
      <dsp:txXfrm>
        <a:off x="25188" y="2334016"/>
        <a:ext cx="10844993" cy="465594"/>
      </dsp:txXfrm>
    </dsp:sp>
    <dsp:sp modelId="{0B25EF91-AB32-4639-9D8C-5338B2BA6987}">
      <dsp:nvSpPr>
        <dsp:cNvPr id="0" name=""/>
        <dsp:cNvSpPr/>
      </dsp:nvSpPr>
      <dsp:spPr>
        <a:xfrm>
          <a:off x="0" y="2885278"/>
          <a:ext cx="10895369" cy="515970"/>
        </a:xfrm>
        <a:prstGeom prst="roundRect">
          <a:avLst/>
        </a:prstGeom>
        <a:solidFill>
          <a:srgbClr val="39736B"/>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Tools of the Trade</a:t>
          </a:r>
        </a:p>
      </dsp:txBody>
      <dsp:txXfrm>
        <a:off x="25188" y="2910466"/>
        <a:ext cx="10844993" cy="465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D0977-CF34-4FDF-8502-E52F7DF81FDB}">
      <dsp:nvSpPr>
        <dsp:cNvPr id="0" name=""/>
        <dsp:cNvSpPr/>
      </dsp:nvSpPr>
      <dsp:spPr>
        <a:xfrm>
          <a:off x="550892"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ECE8E8A3-E193-4BA2-B2B2-8CC870513EBE}">
      <dsp:nvSpPr>
        <dsp:cNvPr id="0" name=""/>
        <dsp:cNvSpPr/>
      </dsp:nvSpPr>
      <dsp:spPr>
        <a:xfrm>
          <a:off x="858792" y="702654"/>
          <a:ext cx="828961" cy="828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29D44D-3E5D-40A7-96E6-32334C28FB30}">
      <dsp:nvSpPr>
        <dsp:cNvPr id="0" name=""/>
        <dsp:cNvSpPr/>
      </dsp:nvSpPr>
      <dsp:spPr>
        <a:xfrm>
          <a:off x="89042"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Reduce Cognitive Load</a:t>
          </a:r>
        </a:p>
      </dsp:txBody>
      <dsp:txXfrm>
        <a:off x="89042" y="2289522"/>
        <a:ext cx="2368460" cy="720000"/>
      </dsp:txXfrm>
    </dsp:sp>
    <dsp:sp modelId="{6E7295EC-CFEA-4BBC-811E-C40296FE4EAD}">
      <dsp:nvSpPr>
        <dsp:cNvPr id="0" name=""/>
        <dsp:cNvSpPr/>
      </dsp:nvSpPr>
      <dsp:spPr>
        <a:xfrm>
          <a:off x="3333833"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A991A99E-764C-4F59-8E8A-565B55B8BF72}">
      <dsp:nvSpPr>
        <dsp:cNvPr id="0" name=""/>
        <dsp:cNvSpPr/>
      </dsp:nvSpPr>
      <dsp:spPr>
        <a:xfrm>
          <a:off x="3641733" y="702654"/>
          <a:ext cx="828961" cy="828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71226-55CA-4B45-8A75-B7F45653D194}">
      <dsp:nvSpPr>
        <dsp:cNvPr id="0" name=""/>
        <dsp:cNvSpPr/>
      </dsp:nvSpPr>
      <dsp:spPr>
        <a:xfrm>
          <a:off x="2871984"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Leverage HUMAN Psychology</a:t>
          </a:r>
        </a:p>
      </dsp:txBody>
      <dsp:txXfrm>
        <a:off x="2871984" y="2289522"/>
        <a:ext cx="2368460" cy="720000"/>
      </dsp:txXfrm>
    </dsp:sp>
    <dsp:sp modelId="{9BBDDF4A-D347-4608-9B7D-6B085033C390}">
      <dsp:nvSpPr>
        <dsp:cNvPr id="0" name=""/>
        <dsp:cNvSpPr/>
      </dsp:nvSpPr>
      <dsp:spPr>
        <a:xfrm>
          <a:off x="6116775"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22E0117E-7473-409E-BDAA-33E4958084A9}">
      <dsp:nvSpPr>
        <dsp:cNvPr id="0" name=""/>
        <dsp:cNvSpPr/>
      </dsp:nvSpPr>
      <dsp:spPr>
        <a:xfrm>
          <a:off x="6424675" y="702654"/>
          <a:ext cx="828961" cy="828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E5694A-0073-42DE-807C-58F10AE01764}">
      <dsp:nvSpPr>
        <dsp:cNvPr id="0" name=""/>
        <dsp:cNvSpPr/>
      </dsp:nvSpPr>
      <dsp:spPr>
        <a:xfrm>
          <a:off x="5654925"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TELL A STORY</a:t>
          </a:r>
        </a:p>
      </dsp:txBody>
      <dsp:txXfrm>
        <a:off x="5654925" y="2289522"/>
        <a:ext cx="2368460" cy="720000"/>
      </dsp:txXfrm>
    </dsp:sp>
    <dsp:sp modelId="{F191BB66-6135-4911-8BA0-802B20500E82}">
      <dsp:nvSpPr>
        <dsp:cNvPr id="0" name=""/>
        <dsp:cNvSpPr/>
      </dsp:nvSpPr>
      <dsp:spPr>
        <a:xfrm>
          <a:off x="8899716" y="394754"/>
          <a:ext cx="1444760" cy="1444760"/>
        </a:xfrm>
        <a:prstGeom prst="ellipse">
          <a:avLst/>
        </a:prstGeom>
        <a:solidFill>
          <a:srgbClr val="39736B"/>
        </a:solidFill>
        <a:ln>
          <a:noFill/>
        </a:ln>
        <a:effectLst/>
      </dsp:spPr>
      <dsp:style>
        <a:lnRef idx="0">
          <a:scrgbClr r="0" g="0" b="0"/>
        </a:lnRef>
        <a:fillRef idx="1">
          <a:scrgbClr r="0" g="0" b="0"/>
        </a:fillRef>
        <a:effectRef idx="0">
          <a:scrgbClr r="0" g="0" b="0"/>
        </a:effectRef>
        <a:fontRef idx="minor"/>
      </dsp:style>
    </dsp:sp>
    <dsp:sp modelId="{CE060F64-793C-4D08-A6CD-5F20CA896C0D}">
      <dsp:nvSpPr>
        <dsp:cNvPr id="0" name=""/>
        <dsp:cNvSpPr/>
      </dsp:nvSpPr>
      <dsp:spPr>
        <a:xfrm>
          <a:off x="9207616" y="702654"/>
          <a:ext cx="828961" cy="8289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54D675-9CD4-404E-9646-6C3D4F93667B}">
      <dsp:nvSpPr>
        <dsp:cNvPr id="0" name=""/>
        <dsp:cNvSpPr/>
      </dsp:nvSpPr>
      <dsp:spPr>
        <a:xfrm>
          <a:off x="8437866"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dirty="0"/>
            <a:t>Don’t Over-Complicate Things!</a:t>
          </a:r>
        </a:p>
      </dsp:txBody>
      <dsp:txXfrm>
        <a:off x="8437866" y="2289522"/>
        <a:ext cx="236846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atin typeface="Aptos Display" panose="020B00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latin typeface="Aptos" panose="020B00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933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3011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625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87030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6646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4225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27931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4051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9826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ptos Display" panose="020B00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0141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709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514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0262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06125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3681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6281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2646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69000"/>
                <a:hueMod val="108000"/>
                <a:satMod val="164000"/>
                <a:lumMod val="74000"/>
              </a:schemeClr>
              <a:schemeClr val="bg2">
                <a:tint val="96000"/>
                <a:hueMod val="88000"/>
                <a:satMod val="140000"/>
                <a:lumMod val="132000"/>
              </a:schemeClr>
            </a:duotone>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764DE79-268F-4C1A-8933-263129D2AF90}" type="datetimeFigureOut">
              <a:rPr lang="en-US" smtClean="0"/>
              <a:t>4/28/2025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273866446"/>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benjaminburch/" TargetMode="External"/><Relationship Id="rId2" Type="http://schemas.openxmlformats.org/officeDocument/2006/relationships/hyperlink" Target="mailto:benjaminburch@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usna.edu/Users/cs/nchamber/courses/sd211/tbf/9.html"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medium.com/@thomas.ellyatt/bad-data-visualisation-real-life-examples-out-there-in-the-wild-eb5032329ae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chrome-extension://efaidnbmnnnibpcajpcglclefindmkaj/https:/behavioralpolicy.org/wp-content/uploads/2021/01/BSP-Journal_Special-Online-Covid_Ryan-Evers_2nd-Pass.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www.effectivedatastorytelling.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www.datacamp.com/blog/telling-effective-data-stories-with-data-narrative-and-visuals"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structural-learning.com/post/cognitive-load-theory-a-teachers-guide" TargetMode="Externa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hyperlink" Target="https://www.structural-learning.com/post/cognitive-load-theory-a-teachers-guide" TargetMode="Externa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eliveringdataanalytics.com/the-data-to-ink-ratio-chart-makeover/" TargetMode="External"/><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jpe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s://daydreamingnumbers.com/blog/preattentive-attributes-exampl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hyperlink" Target="https://www.interaction-design.org/literature/topics/gestalt-principles?srsltid=AfmBOoq-5XZVqcV7Iz9WXSuu1iUaL9bm44RAsw3pEcpL4NSHwT4t0uy5"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storytellingwithdata.com/"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storytellingwithdata.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datavizcatalogue.com/" TargetMode="External"/><Relationship Id="rId1" Type="http://schemas.openxmlformats.org/officeDocument/2006/relationships/slideLayout" Target="../slideLayouts/slideLayout2.xml"/><Relationship Id="rId4" Type="http://schemas.openxmlformats.org/officeDocument/2006/relationships/hyperlink" Target="https://www.effectivedatastorytelling.com/"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data-to-viz.com/" TargetMode="External"/><Relationship Id="rId3" Type="http://schemas.openxmlformats.org/officeDocument/2006/relationships/image" Target="../media/image2.png"/><Relationship Id="rId7" Type="http://schemas.openxmlformats.org/officeDocument/2006/relationships/hyperlink" Target="https://www.datacamp.com/cheat-sheet/data-viz-cheat-sheet?utm_source=google&amp;utm_medium=paid_search&amp;utm_campaignid=19589720830&amp;utm_adgroupid=157098107495&amp;utm_device=c&amp;utm_keyword=&amp;utm_matchtype=&amp;utm_network=g&amp;utm_adpostion=&amp;utm_creative=684592141655&amp;utm_targetid=aud-1685385913382:dsa-2363008446940&amp;utm_loc_interest_ms=&amp;utm_loc_physical_ms=1020519&amp;utm_content=ps-other~nam-en~dsa~tofu~cheat-sheet-data-viz&amp;accountid=9624585688&amp;utm_campaign=230119_1-ps-other~dsa~tofu_2-b2c_3-nam_4-prc_5-na_6-na_7-le_8-pdsh-go_9-nb-e_10-na_11-na&amp;gad_source=1&amp;gbraid=0AAAAADQ9WsFcM6R7RkY7cfzES-UjmENwv&amp;gclid=CjwKCAjwq7fABhB2EiwAwk-YbKuGmwa8NhLCck0rGaEh8Kx0LDSPRKFw1ugJ_sd_5au9NxZvSjgdYBoCPM4QAvD_Bw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4.png"/></Relationships>
</file>

<file path=ppt/slides/_rels/slide67.xml.rels><?xml version="1.0" encoding="UTF-8" standalone="yes"?>
<Relationships xmlns="http://schemas.openxmlformats.org/package/2006/relationships"><Relationship Id="rId8" Type="http://schemas.openxmlformats.org/officeDocument/2006/relationships/image" Target="../media/image100.png"/><Relationship Id="rId13" Type="http://schemas.microsoft.com/office/2007/relationships/hdphoto" Target="../media/hdphoto3.wdp"/><Relationship Id="rId18" Type="http://schemas.openxmlformats.org/officeDocument/2006/relationships/image" Target="../media/image109.png"/><Relationship Id="rId3" Type="http://schemas.openxmlformats.org/officeDocument/2006/relationships/image" Target="../media/image96.png"/><Relationship Id="rId21" Type="http://schemas.openxmlformats.org/officeDocument/2006/relationships/image" Target="../media/image112.png"/><Relationship Id="rId7" Type="http://schemas.openxmlformats.org/officeDocument/2006/relationships/image" Target="../media/image99.svg"/><Relationship Id="rId12" Type="http://schemas.openxmlformats.org/officeDocument/2006/relationships/image" Target="../media/image104.png"/><Relationship Id="rId17" Type="http://schemas.openxmlformats.org/officeDocument/2006/relationships/image" Target="../media/image108.png"/><Relationship Id="rId2" Type="http://schemas.openxmlformats.org/officeDocument/2006/relationships/image" Target="../media/image95.png"/><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6.png"/><Relationship Id="rId10" Type="http://schemas.openxmlformats.org/officeDocument/2006/relationships/image" Target="../media/image102.png"/><Relationship Id="rId19" Type="http://schemas.openxmlformats.org/officeDocument/2006/relationships/image" Target="../media/image110.png"/><Relationship Id="rId4" Type="http://schemas.microsoft.com/office/2007/relationships/hdphoto" Target="../media/hdphoto2.wdp"/><Relationship Id="rId9" Type="http://schemas.openxmlformats.org/officeDocument/2006/relationships/image" Target="../media/image101.png"/><Relationship Id="rId14" Type="http://schemas.openxmlformats.org/officeDocument/2006/relationships/image" Target="../media/image105.png"/><Relationship Id="rId22"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hyperlink" Target="https://www.storytellingwithdata.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4.jpe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youtube.com/watch?v=jbkSRLYSojo" TargetMode="External"/><Relationship Id="rId5" Type="http://schemas.openxmlformats.org/officeDocument/2006/relationships/hyperlink" Target="https://www.theguardian.com/news/datablog/2013/mar/15/john-snow-cholera-map" TargetMode="External"/><Relationship Id="rId4" Type="http://schemas.openxmlformats.org/officeDocument/2006/relationships/hyperlink" Target="https://www.scientificamerican.com/article/how-florence-nightingale-changed-data-visualization-forever/"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storytellingwithdata.com/" TargetMode="External"/><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effectivedatastorytelling.com/" TargetMode="External"/><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6BA898-F85D-C04D-6C8E-79C10E932ED2}"/>
              </a:ext>
            </a:extLst>
          </p:cNvPr>
          <p:cNvSpPr>
            <a:spLocks noGrp="1"/>
          </p:cNvSpPr>
          <p:nvPr>
            <p:ph type="ctrTitle"/>
          </p:nvPr>
        </p:nvSpPr>
        <p:spPr/>
        <p:txBody>
          <a:bodyPr anchor="t">
            <a:normAutofit/>
          </a:bodyPr>
          <a:lstStyle/>
          <a:p>
            <a:pPr algn="l"/>
            <a:r>
              <a:rPr lang="en-US" dirty="0"/>
              <a:t>What’s the Point?</a:t>
            </a:r>
            <a:br>
              <a:rPr lang="en-US" dirty="0"/>
            </a:br>
            <a:r>
              <a:rPr lang="en-US" sz="3600" dirty="0">
                <a:latin typeface="+mn-lt"/>
              </a:rPr>
              <a:t>Turning Complex Analyses </a:t>
            </a:r>
            <a:br>
              <a:rPr lang="en-US" sz="3600" dirty="0">
                <a:latin typeface="+mn-lt"/>
              </a:rPr>
            </a:br>
            <a:r>
              <a:rPr lang="en-US" sz="3600" dirty="0">
                <a:latin typeface="+mn-lt"/>
              </a:rPr>
              <a:t>into Actionable Stories</a:t>
            </a:r>
            <a:endParaRPr lang="en-US" dirty="0">
              <a:latin typeface="+mn-lt"/>
            </a:endParaRPr>
          </a:p>
        </p:txBody>
      </p:sp>
      <p:sp>
        <p:nvSpPr>
          <p:cNvPr id="5" name="Subtitle 4">
            <a:extLst>
              <a:ext uri="{FF2B5EF4-FFF2-40B4-BE49-F238E27FC236}">
                <a16:creationId xmlns:a16="http://schemas.microsoft.com/office/drawing/2014/main" id="{CC5083C3-106A-803B-68BB-5263C0F62176}"/>
              </a:ext>
            </a:extLst>
          </p:cNvPr>
          <p:cNvSpPr>
            <a:spLocks noGrp="1"/>
          </p:cNvSpPr>
          <p:nvPr>
            <p:ph type="subTitle" idx="1"/>
          </p:nvPr>
        </p:nvSpPr>
        <p:spPr>
          <a:xfrm>
            <a:off x="1154955" y="4088421"/>
            <a:ext cx="9144000" cy="2387600"/>
          </a:xfrm>
        </p:spPr>
        <p:txBody>
          <a:bodyPr>
            <a:normAutofit/>
          </a:bodyPr>
          <a:lstStyle/>
          <a:p>
            <a:pPr algn="l"/>
            <a:r>
              <a:rPr lang="en-US" dirty="0"/>
              <a:t>Benjamin Burch, PhD</a:t>
            </a:r>
          </a:p>
          <a:p>
            <a:pPr algn="l"/>
            <a:r>
              <a:rPr lang="en-US" dirty="0"/>
              <a:t>Carthage Guest Lecture</a:t>
            </a:r>
          </a:p>
          <a:p>
            <a:pPr algn="l"/>
            <a:r>
              <a:rPr lang="en-US" dirty="0"/>
              <a:t>April 29, 2025</a:t>
            </a:r>
          </a:p>
          <a:p>
            <a:pPr algn="l"/>
            <a:endParaRPr lang="en-US" dirty="0"/>
          </a:p>
          <a:p>
            <a:pPr algn="l"/>
            <a:r>
              <a:rPr lang="en-US" sz="1200" dirty="0">
                <a:hlinkClick r:id="rId2"/>
              </a:rPr>
              <a:t>benjaminburch@gmail.com</a:t>
            </a:r>
            <a:endParaRPr lang="en-US" sz="1200" dirty="0"/>
          </a:p>
          <a:p>
            <a:pPr algn="l"/>
            <a:r>
              <a:rPr lang="en-US" sz="1200" dirty="0">
                <a:hlinkClick r:id="rId3"/>
              </a:rPr>
              <a:t>https://www.linkedin.com/in/benjaminburch/</a:t>
            </a:r>
            <a:endParaRPr lang="en-US" sz="1200" dirty="0"/>
          </a:p>
        </p:txBody>
      </p:sp>
    </p:spTree>
    <p:extLst>
      <p:ext uri="{BB962C8B-B14F-4D97-AF65-F5344CB8AC3E}">
        <p14:creationId xmlns:p14="http://schemas.microsoft.com/office/powerpoint/2010/main" val="166441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869BC-0F86-2A9A-A3C4-42E553137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442B4-5995-7E5B-4A07-E3A3DD756766}"/>
              </a:ext>
            </a:extLst>
          </p:cNvPr>
          <p:cNvSpPr>
            <a:spLocks noGrp="1"/>
          </p:cNvSpPr>
          <p:nvPr>
            <p:ph type="title"/>
          </p:nvPr>
        </p:nvSpPr>
        <p:spPr/>
        <p:txBody>
          <a:bodyPr/>
          <a:lstStyle/>
          <a:p>
            <a:r>
              <a:rPr lang="en-US" dirty="0"/>
              <a:t>Bad Visuals are Confusing!</a:t>
            </a:r>
          </a:p>
        </p:txBody>
      </p:sp>
      <p:pic>
        <p:nvPicPr>
          <p:cNvPr id="3" name="Picture 2" descr="r/dataisugly - When the Y axis goes from &quot;clipboard&quot; to &quot;flowertop&quot;">
            <a:extLst>
              <a:ext uri="{FF2B5EF4-FFF2-40B4-BE49-F238E27FC236}">
                <a16:creationId xmlns:a16="http://schemas.microsoft.com/office/drawing/2014/main" id="{CE31B2F2-0201-0FB7-F8B3-AA95B16E0118}"/>
              </a:ext>
            </a:extLst>
          </p:cNvPr>
          <p:cNvPicPr>
            <a:picLocks noChangeAspect="1"/>
          </p:cNvPicPr>
          <p:nvPr/>
        </p:nvPicPr>
        <p:blipFill>
          <a:blip r:embed="rId2"/>
          <a:stretch>
            <a:fillRect/>
          </a:stretch>
        </p:blipFill>
        <p:spPr>
          <a:xfrm>
            <a:off x="838200" y="2002472"/>
            <a:ext cx="3558681" cy="3653208"/>
          </a:xfrm>
          <a:prstGeom prst="rect">
            <a:avLst/>
          </a:prstGeom>
        </p:spPr>
      </p:pic>
      <p:pic>
        <p:nvPicPr>
          <p:cNvPr id="5" name="Picture 4">
            <a:extLst>
              <a:ext uri="{FF2B5EF4-FFF2-40B4-BE49-F238E27FC236}">
                <a16:creationId xmlns:a16="http://schemas.microsoft.com/office/drawing/2014/main" id="{27532A1A-0B46-B510-B0FC-27C2F8D1CF4C}"/>
              </a:ext>
            </a:extLst>
          </p:cNvPr>
          <p:cNvPicPr>
            <a:picLocks noChangeAspect="1"/>
          </p:cNvPicPr>
          <p:nvPr/>
        </p:nvPicPr>
        <p:blipFill>
          <a:blip r:embed="rId3"/>
          <a:stretch>
            <a:fillRect/>
          </a:stretch>
        </p:blipFill>
        <p:spPr>
          <a:xfrm>
            <a:off x="4679449" y="2002472"/>
            <a:ext cx="3653208" cy="3653208"/>
          </a:xfrm>
          <a:prstGeom prst="rect">
            <a:avLst/>
          </a:prstGeom>
        </p:spPr>
      </p:pic>
      <p:pic>
        <p:nvPicPr>
          <p:cNvPr id="7" name="Picture 6">
            <a:extLst>
              <a:ext uri="{FF2B5EF4-FFF2-40B4-BE49-F238E27FC236}">
                <a16:creationId xmlns:a16="http://schemas.microsoft.com/office/drawing/2014/main" id="{7C21B942-3864-40D9-7959-DF654B37F364}"/>
              </a:ext>
            </a:extLst>
          </p:cNvPr>
          <p:cNvPicPr>
            <a:picLocks noChangeAspect="1"/>
          </p:cNvPicPr>
          <p:nvPr/>
        </p:nvPicPr>
        <p:blipFill>
          <a:blip r:embed="rId4"/>
          <a:stretch>
            <a:fillRect/>
          </a:stretch>
        </p:blipFill>
        <p:spPr>
          <a:xfrm>
            <a:off x="8615225" y="2002472"/>
            <a:ext cx="2848633" cy="3653208"/>
          </a:xfrm>
          <a:prstGeom prst="rect">
            <a:avLst/>
          </a:prstGeom>
        </p:spPr>
      </p:pic>
    </p:spTree>
    <p:extLst>
      <p:ext uri="{BB962C8B-B14F-4D97-AF65-F5344CB8AC3E}">
        <p14:creationId xmlns:p14="http://schemas.microsoft.com/office/powerpoint/2010/main" val="2264832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F711-9FF3-70B4-E779-07C2BA136EBD}"/>
              </a:ext>
            </a:extLst>
          </p:cNvPr>
          <p:cNvSpPr>
            <a:spLocks noGrp="1"/>
          </p:cNvSpPr>
          <p:nvPr>
            <p:ph type="title"/>
          </p:nvPr>
        </p:nvSpPr>
        <p:spPr/>
        <p:txBody>
          <a:bodyPr/>
          <a:lstStyle/>
          <a:p>
            <a:r>
              <a:rPr lang="en-US" dirty="0"/>
              <a:t>Bad Visuals are Confusing</a:t>
            </a:r>
          </a:p>
        </p:txBody>
      </p:sp>
      <p:pic>
        <p:nvPicPr>
          <p:cNvPr id="4098" name="Picture 2" descr="Someone Posts A Pictograph Of &quot;Average Female Height&quot; And People's Commentary Is Hilarious">
            <a:extLst>
              <a:ext uri="{FF2B5EF4-FFF2-40B4-BE49-F238E27FC236}">
                <a16:creationId xmlns:a16="http://schemas.microsoft.com/office/drawing/2014/main" id="{66B77C37-9861-F260-4D83-880A4178D8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97" b="9565"/>
          <a:stretch/>
        </p:blipFill>
        <p:spPr bwMode="auto">
          <a:xfrm>
            <a:off x="721982" y="1518698"/>
            <a:ext cx="4878387" cy="47071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verage Height of Men and Women by Country">
            <a:extLst>
              <a:ext uri="{FF2B5EF4-FFF2-40B4-BE49-F238E27FC236}">
                <a16:creationId xmlns:a16="http://schemas.microsoft.com/office/drawing/2014/main" id="{983F2D22-8FA9-2B58-AA18-D92F49B036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518591"/>
            <a:ext cx="4707280" cy="470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2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9CC0-F98F-75AB-718E-47D2DB913148}"/>
              </a:ext>
            </a:extLst>
          </p:cNvPr>
          <p:cNvSpPr>
            <a:spLocks noGrp="1"/>
          </p:cNvSpPr>
          <p:nvPr>
            <p:ph type="title"/>
          </p:nvPr>
        </p:nvSpPr>
        <p:spPr>
          <a:xfrm>
            <a:off x="646111" y="452718"/>
            <a:ext cx="9600296" cy="1400530"/>
          </a:xfrm>
        </p:spPr>
        <p:txBody>
          <a:bodyPr/>
          <a:lstStyle/>
          <a:p>
            <a:r>
              <a:rPr lang="en-US" dirty="0"/>
              <a:t>Worse, Bad Visuals Lead to Misinformation!</a:t>
            </a:r>
          </a:p>
        </p:txBody>
      </p:sp>
      <p:sp>
        <p:nvSpPr>
          <p:cNvPr id="3" name="Content Placeholder 2">
            <a:extLst>
              <a:ext uri="{FF2B5EF4-FFF2-40B4-BE49-F238E27FC236}">
                <a16:creationId xmlns:a16="http://schemas.microsoft.com/office/drawing/2014/main" id="{2C9C4990-E42B-FB62-5F72-7EEDBB72489B}"/>
              </a:ext>
            </a:extLst>
          </p:cNvPr>
          <p:cNvSpPr>
            <a:spLocks noGrp="1"/>
          </p:cNvSpPr>
          <p:nvPr>
            <p:ph idx="1"/>
          </p:nvPr>
        </p:nvSpPr>
        <p:spPr>
          <a:xfrm>
            <a:off x="838200" y="1825625"/>
            <a:ext cx="3550920" cy="4351338"/>
          </a:xfrm>
        </p:spPr>
        <p:txBody>
          <a:bodyPr/>
          <a:lstStyle/>
          <a:p>
            <a:r>
              <a:rPr lang="en-US" dirty="0">
                <a:hlinkClick r:id="rId2"/>
              </a:rPr>
              <a:t>Florida Gun Deaths</a:t>
            </a:r>
            <a:endParaRPr lang="en-US" dirty="0"/>
          </a:p>
        </p:txBody>
      </p:sp>
      <p:pic>
        <p:nvPicPr>
          <p:cNvPr id="3074" name="Picture 2" descr="reuters-chart">
            <a:extLst>
              <a:ext uri="{FF2B5EF4-FFF2-40B4-BE49-F238E27FC236}">
                <a16:creationId xmlns:a16="http://schemas.microsoft.com/office/drawing/2014/main" id="{246572FE-2051-BD7B-A61F-CE3E90BED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84142"/>
            <a:ext cx="3217545" cy="402775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CC41925-FD0E-B920-F524-97DE30F28241}"/>
              </a:ext>
            </a:extLst>
          </p:cNvPr>
          <p:cNvSpPr txBox="1">
            <a:spLocks/>
          </p:cNvSpPr>
          <p:nvPr/>
        </p:nvSpPr>
        <p:spPr>
          <a:xfrm>
            <a:off x="5446259" y="1825625"/>
            <a:ext cx="3550920" cy="43513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Aptos" panose="020B0004020202020204" pitchFamily="34" charset="0"/>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Aptos" panose="020B0004020202020204" pitchFamily="34" charset="0"/>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Aptos" panose="020B0004020202020204" pitchFamily="34" charset="0"/>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ptos" panose="020B0004020202020204" pitchFamily="34" charset="0"/>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Aptos" panose="020B0004020202020204" pitchFamily="34" charset="0"/>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hlinkClick r:id="rId4"/>
              </a:rPr>
              <a:t>Political Ad</a:t>
            </a:r>
            <a:endParaRPr lang="en-US" dirty="0"/>
          </a:p>
        </p:txBody>
      </p:sp>
      <p:pic>
        <p:nvPicPr>
          <p:cNvPr id="6" name="Picture 5">
            <a:extLst>
              <a:ext uri="{FF2B5EF4-FFF2-40B4-BE49-F238E27FC236}">
                <a16:creationId xmlns:a16="http://schemas.microsoft.com/office/drawing/2014/main" id="{87E8D80B-E052-23D8-7548-F3A76BB34CCE}"/>
              </a:ext>
            </a:extLst>
          </p:cNvPr>
          <p:cNvPicPr>
            <a:picLocks noChangeAspect="1"/>
          </p:cNvPicPr>
          <p:nvPr/>
        </p:nvPicPr>
        <p:blipFill>
          <a:blip r:embed="rId5"/>
          <a:stretch>
            <a:fillRect/>
          </a:stretch>
        </p:blipFill>
        <p:spPr>
          <a:xfrm>
            <a:off x="4834682" y="2571706"/>
            <a:ext cx="6519118" cy="3072602"/>
          </a:xfrm>
          <a:prstGeom prst="rect">
            <a:avLst/>
          </a:prstGeom>
        </p:spPr>
      </p:pic>
    </p:spTree>
    <p:extLst>
      <p:ext uri="{BB962C8B-B14F-4D97-AF65-F5344CB8AC3E}">
        <p14:creationId xmlns:p14="http://schemas.microsoft.com/office/powerpoint/2010/main" val="235868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1BE68-CCDD-D4D6-271A-0FE5211940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0981C-D9C1-DB87-A9AE-195F82CE3D36}"/>
              </a:ext>
            </a:extLst>
          </p:cNvPr>
          <p:cNvSpPr>
            <a:spLocks noGrp="1"/>
          </p:cNvSpPr>
          <p:nvPr>
            <p:ph type="title"/>
          </p:nvPr>
        </p:nvSpPr>
        <p:spPr/>
        <p:txBody>
          <a:bodyPr/>
          <a:lstStyle/>
          <a:p>
            <a:r>
              <a:rPr lang="en-US" dirty="0"/>
              <a:t>Do you see what is wrong here?</a:t>
            </a:r>
          </a:p>
        </p:txBody>
      </p:sp>
      <p:pic>
        <p:nvPicPr>
          <p:cNvPr id="1028" name="Picture 4">
            <a:extLst>
              <a:ext uri="{FF2B5EF4-FFF2-40B4-BE49-F238E27FC236}">
                <a16:creationId xmlns:a16="http://schemas.microsoft.com/office/drawing/2014/main" id="{67368699-9E62-A6E3-57A9-79BFB1471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86" y="1300523"/>
            <a:ext cx="3743449" cy="523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495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E4FF7-619F-1E3B-4509-9C5227E72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9AA9F-2F5D-9B93-1F82-3B4D79CF696F}"/>
              </a:ext>
            </a:extLst>
          </p:cNvPr>
          <p:cNvSpPr>
            <a:spLocks noGrp="1"/>
          </p:cNvSpPr>
          <p:nvPr>
            <p:ph type="title"/>
          </p:nvPr>
        </p:nvSpPr>
        <p:spPr/>
        <p:txBody>
          <a:bodyPr/>
          <a:lstStyle/>
          <a:p>
            <a:r>
              <a:rPr lang="en-US" dirty="0"/>
              <a:t>Do you see what is wrong here?</a:t>
            </a:r>
          </a:p>
        </p:txBody>
      </p:sp>
      <p:pic>
        <p:nvPicPr>
          <p:cNvPr id="1028" name="Picture 4">
            <a:extLst>
              <a:ext uri="{FF2B5EF4-FFF2-40B4-BE49-F238E27FC236}">
                <a16:creationId xmlns:a16="http://schemas.microsoft.com/office/drawing/2014/main" id="{8ABBD6AF-CA0A-E76E-6502-57CBAB029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86" y="1300523"/>
            <a:ext cx="3743449" cy="52352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4B19202-FDB7-92FA-525C-5E0E54B7E8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0035" y="1300522"/>
            <a:ext cx="4960160" cy="523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29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1E8F-0F71-22D9-FD5F-85CE0E0A2B70}"/>
              </a:ext>
            </a:extLst>
          </p:cNvPr>
          <p:cNvSpPr>
            <a:spLocks noGrp="1"/>
          </p:cNvSpPr>
          <p:nvPr>
            <p:ph type="title"/>
          </p:nvPr>
        </p:nvSpPr>
        <p:spPr/>
        <p:txBody>
          <a:bodyPr/>
          <a:lstStyle/>
          <a:p>
            <a:r>
              <a:rPr lang="en-US" dirty="0"/>
              <a:t>Beware of Log Scales</a:t>
            </a:r>
          </a:p>
        </p:txBody>
      </p:sp>
      <p:pic>
        <p:nvPicPr>
          <p:cNvPr id="5" name="Picture 4">
            <a:extLst>
              <a:ext uri="{FF2B5EF4-FFF2-40B4-BE49-F238E27FC236}">
                <a16:creationId xmlns:a16="http://schemas.microsoft.com/office/drawing/2014/main" id="{DF3C7D89-07BA-9F0F-4469-0F3934475984}"/>
              </a:ext>
            </a:extLst>
          </p:cNvPr>
          <p:cNvPicPr>
            <a:picLocks noChangeAspect="1"/>
          </p:cNvPicPr>
          <p:nvPr/>
        </p:nvPicPr>
        <p:blipFill>
          <a:blip r:embed="rId2"/>
          <a:stretch>
            <a:fillRect/>
          </a:stretch>
        </p:blipFill>
        <p:spPr>
          <a:xfrm>
            <a:off x="646111" y="1853248"/>
            <a:ext cx="4205383" cy="2881312"/>
          </a:xfrm>
          <a:prstGeom prst="rect">
            <a:avLst/>
          </a:prstGeom>
        </p:spPr>
      </p:pic>
      <p:pic>
        <p:nvPicPr>
          <p:cNvPr id="7" name="Picture 6">
            <a:extLst>
              <a:ext uri="{FF2B5EF4-FFF2-40B4-BE49-F238E27FC236}">
                <a16:creationId xmlns:a16="http://schemas.microsoft.com/office/drawing/2014/main" id="{F51DA577-F225-BE1A-114C-B5E85491E02A}"/>
              </a:ext>
            </a:extLst>
          </p:cNvPr>
          <p:cNvPicPr>
            <a:picLocks noChangeAspect="1"/>
          </p:cNvPicPr>
          <p:nvPr/>
        </p:nvPicPr>
        <p:blipFill>
          <a:blip r:embed="rId3"/>
          <a:stretch>
            <a:fillRect/>
          </a:stretch>
        </p:blipFill>
        <p:spPr>
          <a:xfrm>
            <a:off x="7028900" y="1853249"/>
            <a:ext cx="4365623" cy="2881311"/>
          </a:xfrm>
          <a:prstGeom prst="rect">
            <a:avLst/>
          </a:prstGeom>
        </p:spPr>
      </p:pic>
      <p:sp>
        <p:nvSpPr>
          <p:cNvPr id="8" name="TextBox 7">
            <a:extLst>
              <a:ext uri="{FF2B5EF4-FFF2-40B4-BE49-F238E27FC236}">
                <a16:creationId xmlns:a16="http://schemas.microsoft.com/office/drawing/2014/main" id="{C43C8FF3-1EC6-7C75-3D79-4B8BB7265331}"/>
              </a:ext>
            </a:extLst>
          </p:cNvPr>
          <p:cNvSpPr txBox="1"/>
          <p:nvPr/>
        </p:nvSpPr>
        <p:spPr>
          <a:xfrm>
            <a:off x="5489754" y="2782669"/>
            <a:ext cx="1158240" cy="646331"/>
          </a:xfrm>
          <a:prstGeom prst="rect">
            <a:avLst/>
          </a:prstGeom>
          <a:noFill/>
        </p:spPr>
        <p:txBody>
          <a:bodyPr wrap="square" rtlCol="0">
            <a:spAutoFit/>
          </a:bodyPr>
          <a:lstStyle/>
          <a:p>
            <a:pPr algn="ctr"/>
            <a:r>
              <a:rPr lang="en-US" sz="3600" dirty="0"/>
              <a:t>VS</a:t>
            </a:r>
          </a:p>
        </p:txBody>
      </p:sp>
    </p:spTree>
    <p:extLst>
      <p:ext uri="{BB962C8B-B14F-4D97-AF65-F5344CB8AC3E}">
        <p14:creationId xmlns:p14="http://schemas.microsoft.com/office/powerpoint/2010/main" val="1880580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099A-01A9-5C6C-0DC3-89685481055C}"/>
              </a:ext>
            </a:extLst>
          </p:cNvPr>
          <p:cNvSpPr>
            <a:spLocks noGrp="1"/>
          </p:cNvSpPr>
          <p:nvPr>
            <p:ph type="title"/>
          </p:nvPr>
        </p:nvSpPr>
        <p:spPr/>
        <p:txBody>
          <a:bodyPr/>
          <a:lstStyle/>
          <a:p>
            <a:r>
              <a:rPr lang="en-US" dirty="0"/>
              <a:t>Beware of Log Scales</a:t>
            </a:r>
          </a:p>
        </p:txBody>
      </p:sp>
      <p:pic>
        <p:nvPicPr>
          <p:cNvPr id="5" name="Picture 4">
            <a:extLst>
              <a:ext uri="{FF2B5EF4-FFF2-40B4-BE49-F238E27FC236}">
                <a16:creationId xmlns:a16="http://schemas.microsoft.com/office/drawing/2014/main" id="{33E78726-E39A-8CAE-61B8-2A965882B1DD}"/>
              </a:ext>
            </a:extLst>
          </p:cNvPr>
          <p:cNvPicPr>
            <a:picLocks noChangeAspect="1"/>
          </p:cNvPicPr>
          <p:nvPr/>
        </p:nvPicPr>
        <p:blipFill>
          <a:blip r:embed="rId2"/>
          <a:stretch>
            <a:fillRect/>
          </a:stretch>
        </p:blipFill>
        <p:spPr>
          <a:xfrm>
            <a:off x="2790825" y="1433512"/>
            <a:ext cx="6610350" cy="4680229"/>
          </a:xfrm>
          <a:prstGeom prst="rect">
            <a:avLst/>
          </a:prstGeom>
        </p:spPr>
      </p:pic>
      <p:sp>
        <p:nvSpPr>
          <p:cNvPr id="6" name="TextBox 5">
            <a:extLst>
              <a:ext uri="{FF2B5EF4-FFF2-40B4-BE49-F238E27FC236}">
                <a16:creationId xmlns:a16="http://schemas.microsoft.com/office/drawing/2014/main" id="{0C54C208-6BA7-A012-0D74-E39FEDDE5B78}"/>
              </a:ext>
            </a:extLst>
          </p:cNvPr>
          <p:cNvSpPr txBox="1"/>
          <p:nvPr/>
        </p:nvSpPr>
        <p:spPr>
          <a:xfrm>
            <a:off x="9220200" y="6286500"/>
            <a:ext cx="2527300" cy="381000"/>
          </a:xfrm>
          <a:prstGeom prst="rect">
            <a:avLst/>
          </a:prstGeom>
          <a:noFill/>
        </p:spPr>
        <p:txBody>
          <a:bodyPr wrap="square" rtlCol="0">
            <a:spAutoFit/>
          </a:bodyPr>
          <a:lstStyle/>
          <a:p>
            <a:r>
              <a:rPr lang="en-US" dirty="0">
                <a:hlinkClick r:id="rId3"/>
              </a:rPr>
              <a:t>LEARN MORE HERE!</a:t>
            </a:r>
            <a:endParaRPr lang="en-US" dirty="0"/>
          </a:p>
        </p:txBody>
      </p:sp>
    </p:spTree>
    <p:extLst>
      <p:ext uri="{BB962C8B-B14F-4D97-AF65-F5344CB8AC3E}">
        <p14:creationId xmlns:p14="http://schemas.microsoft.com/office/powerpoint/2010/main" val="934294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FF29-237D-5A6A-2D30-669A82472BE9}"/>
              </a:ext>
            </a:extLst>
          </p:cNvPr>
          <p:cNvSpPr>
            <a:spLocks noGrp="1"/>
          </p:cNvSpPr>
          <p:nvPr>
            <p:ph type="title"/>
          </p:nvPr>
        </p:nvSpPr>
        <p:spPr/>
        <p:txBody>
          <a:bodyPr/>
          <a:lstStyle/>
          <a:p>
            <a:r>
              <a:rPr lang="en-US" dirty="0"/>
              <a:t>Beware of Pie-like Charts</a:t>
            </a:r>
          </a:p>
        </p:txBody>
      </p:sp>
      <p:graphicFrame>
        <p:nvGraphicFramePr>
          <p:cNvPr id="7" name="Content Placeholder 6">
            <a:extLst>
              <a:ext uri="{FF2B5EF4-FFF2-40B4-BE49-F238E27FC236}">
                <a16:creationId xmlns:a16="http://schemas.microsoft.com/office/drawing/2014/main" id="{04343A11-0545-57CC-FB45-2E515A45BF0E}"/>
              </a:ext>
            </a:extLst>
          </p:cNvPr>
          <p:cNvGraphicFramePr>
            <a:graphicFrameLocks noGrp="1"/>
          </p:cNvGraphicFramePr>
          <p:nvPr>
            <p:ph idx="1"/>
            <p:extLst>
              <p:ext uri="{D42A27DB-BD31-4B8C-83A1-F6EECF244321}">
                <p14:modId xmlns:p14="http://schemas.microsoft.com/office/powerpoint/2010/main" val="2026394450"/>
              </p:ext>
            </p:extLst>
          </p:nvPr>
        </p:nvGraphicFramePr>
        <p:xfrm>
          <a:off x="646111" y="1884281"/>
          <a:ext cx="4251282" cy="281734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2A46C079-BC7D-5337-6E5F-FB108F6B9A00}"/>
                  </a:ext>
                </a:extLst>
              </p:cNvPr>
              <p:cNvGraphicFramePr/>
              <p:nvPr>
                <p:extLst>
                  <p:ext uri="{D42A27DB-BD31-4B8C-83A1-F6EECF244321}">
                    <p14:modId xmlns:p14="http://schemas.microsoft.com/office/powerpoint/2010/main" val="2524372923"/>
                  </p:ext>
                </p:extLst>
              </p:nvPr>
            </p:nvGraphicFramePr>
            <p:xfrm>
              <a:off x="5348472" y="1216284"/>
              <a:ext cx="6197417" cy="392164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 name="Chart 11">
                <a:extLst>
                  <a:ext uri="{FF2B5EF4-FFF2-40B4-BE49-F238E27FC236}">
                    <a16:creationId xmlns:a16="http://schemas.microsoft.com/office/drawing/2014/main" id="{2A46C079-BC7D-5337-6E5F-FB108F6B9A00}"/>
                  </a:ext>
                </a:extLst>
              </p:cNvPr>
              <p:cNvPicPr>
                <a:picLocks noGrp="1" noRot="1" noChangeAspect="1" noMove="1" noResize="1" noEditPoints="1" noAdjustHandles="1" noChangeArrowheads="1" noChangeShapeType="1"/>
              </p:cNvPicPr>
              <p:nvPr/>
            </p:nvPicPr>
            <p:blipFill>
              <a:blip r:embed="rId4"/>
              <a:stretch>
                <a:fillRect/>
              </a:stretch>
            </p:blipFill>
            <p:spPr>
              <a:xfrm>
                <a:off x="5348472" y="1216284"/>
                <a:ext cx="6197417" cy="3921647"/>
              </a:xfrm>
              <a:prstGeom prst="rect">
                <a:avLst/>
              </a:prstGeom>
            </p:spPr>
          </p:pic>
        </mc:Fallback>
      </mc:AlternateContent>
      <p:sp>
        <p:nvSpPr>
          <p:cNvPr id="13" name="TextBox 12">
            <a:extLst>
              <a:ext uri="{FF2B5EF4-FFF2-40B4-BE49-F238E27FC236}">
                <a16:creationId xmlns:a16="http://schemas.microsoft.com/office/drawing/2014/main" id="{E3A11618-0F8E-521B-0BEB-AEE373693F33}"/>
              </a:ext>
            </a:extLst>
          </p:cNvPr>
          <p:cNvSpPr txBox="1"/>
          <p:nvPr/>
        </p:nvSpPr>
        <p:spPr>
          <a:xfrm>
            <a:off x="6562962" y="5137931"/>
            <a:ext cx="3768436" cy="1200329"/>
          </a:xfrm>
          <a:prstGeom prst="rect">
            <a:avLst/>
          </a:prstGeom>
          <a:noFill/>
        </p:spPr>
        <p:txBody>
          <a:bodyPr wrap="square" rtlCol="0">
            <a:spAutoFit/>
          </a:bodyPr>
          <a:lstStyle/>
          <a:p>
            <a:pPr algn="ctr"/>
            <a:r>
              <a:rPr lang="en-US" dirty="0"/>
              <a:t>Area</a:t>
            </a:r>
          </a:p>
          <a:p>
            <a:pPr algn="ctr"/>
            <a:endParaRPr lang="en-US" dirty="0"/>
          </a:p>
          <a:p>
            <a:pPr algn="ctr"/>
            <a:r>
              <a:rPr lang="en-US" dirty="0"/>
              <a:t>Is Leaf 7 or Leaf 15 bigger?</a:t>
            </a:r>
          </a:p>
          <a:p>
            <a:pPr algn="ctr"/>
            <a:r>
              <a:rPr lang="en-US" dirty="0"/>
              <a:t>What about Leaf 1 and Leaf 12?</a:t>
            </a:r>
          </a:p>
        </p:txBody>
      </p:sp>
      <p:pic>
        <p:nvPicPr>
          <p:cNvPr id="5122" name="Picture 2">
            <a:extLst>
              <a:ext uri="{FF2B5EF4-FFF2-40B4-BE49-F238E27FC236}">
                <a16:creationId xmlns:a16="http://schemas.microsoft.com/office/drawing/2014/main" id="{7173FC4E-7E5C-4533-4927-D220F8704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21" y="1853248"/>
            <a:ext cx="4549098" cy="32662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F6EEC7-8C4E-5DBB-DD86-AE03F9E71658}"/>
              </a:ext>
            </a:extLst>
          </p:cNvPr>
          <p:cNvSpPr txBox="1"/>
          <p:nvPr/>
        </p:nvSpPr>
        <p:spPr>
          <a:xfrm>
            <a:off x="887534" y="5204953"/>
            <a:ext cx="3768436" cy="1200329"/>
          </a:xfrm>
          <a:prstGeom prst="rect">
            <a:avLst/>
          </a:prstGeom>
          <a:noFill/>
        </p:spPr>
        <p:txBody>
          <a:bodyPr wrap="square" rtlCol="0">
            <a:spAutoFit/>
          </a:bodyPr>
          <a:lstStyle/>
          <a:p>
            <a:pPr algn="ctr"/>
            <a:r>
              <a:rPr lang="en-US" dirty="0"/>
              <a:t>Arc length</a:t>
            </a:r>
          </a:p>
          <a:p>
            <a:pPr algn="ctr"/>
            <a:endParaRPr lang="en-US" dirty="0"/>
          </a:p>
          <a:p>
            <a:pPr algn="ctr"/>
            <a:r>
              <a:rPr lang="en-US" dirty="0"/>
              <a:t>Can you tell which #3 is the smallest without looking at the bars?</a:t>
            </a:r>
          </a:p>
        </p:txBody>
      </p:sp>
      <p:sp>
        <p:nvSpPr>
          <p:cNvPr id="4" name="Oval 3">
            <a:extLst>
              <a:ext uri="{FF2B5EF4-FFF2-40B4-BE49-F238E27FC236}">
                <a16:creationId xmlns:a16="http://schemas.microsoft.com/office/drawing/2014/main" id="{E67CAC60-2246-A139-A412-E632513C6C4E}"/>
              </a:ext>
            </a:extLst>
          </p:cNvPr>
          <p:cNvSpPr/>
          <p:nvPr/>
        </p:nvSpPr>
        <p:spPr>
          <a:xfrm>
            <a:off x="903436" y="2425145"/>
            <a:ext cx="684423" cy="66790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C73623C-8A10-FD12-1640-05124EF6AF60}"/>
              </a:ext>
            </a:extLst>
          </p:cNvPr>
          <p:cNvSpPr/>
          <p:nvPr/>
        </p:nvSpPr>
        <p:spPr>
          <a:xfrm>
            <a:off x="2494594" y="2425144"/>
            <a:ext cx="684423" cy="66790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DE1E4AA-EC81-D71A-D313-3C9BAA20E176}"/>
              </a:ext>
            </a:extLst>
          </p:cNvPr>
          <p:cNvSpPr/>
          <p:nvPr/>
        </p:nvSpPr>
        <p:spPr>
          <a:xfrm>
            <a:off x="4061899" y="2425144"/>
            <a:ext cx="684423" cy="66790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890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CAA1-6CE3-0EB4-17C7-2399660ED0C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A1D4D0BE-9A86-888F-CA13-0EE19C877F2C}"/>
              </a:ext>
            </a:extLst>
          </p:cNvPr>
          <p:cNvPicPr>
            <a:picLocks noChangeAspect="1"/>
          </p:cNvPicPr>
          <p:nvPr/>
        </p:nvPicPr>
        <p:blipFill>
          <a:blip r:embed="rId2"/>
          <a:stretch>
            <a:fillRect/>
          </a:stretch>
        </p:blipFill>
        <p:spPr>
          <a:xfrm>
            <a:off x="748907" y="1546167"/>
            <a:ext cx="10694186" cy="4378979"/>
          </a:xfrm>
          <a:prstGeom prst="rect">
            <a:avLst/>
          </a:prstGeom>
        </p:spPr>
      </p:pic>
      <p:sp>
        <p:nvSpPr>
          <p:cNvPr id="6" name="TextBox 5">
            <a:extLst>
              <a:ext uri="{FF2B5EF4-FFF2-40B4-BE49-F238E27FC236}">
                <a16:creationId xmlns:a16="http://schemas.microsoft.com/office/drawing/2014/main" id="{5C20467C-0993-39BD-A28F-C4C0ECA669A4}"/>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404828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420F-51EC-6999-D7CE-C77513D75BE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1F7F84-985C-E73C-2AD1-59C8E18DB363}"/>
              </a:ext>
            </a:extLst>
          </p:cNvPr>
          <p:cNvPicPr>
            <a:picLocks noGrp="1" noChangeAspect="1"/>
          </p:cNvPicPr>
          <p:nvPr>
            <p:ph idx="1"/>
          </p:nvPr>
        </p:nvPicPr>
        <p:blipFill>
          <a:blip r:embed="rId2"/>
          <a:stretch>
            <a:fillRect/>
          </a:stretch>
        </p:blipFill>
        <p:spPr>
          <a:xfrm>
            <a:off x="1107870" y="283841"/>
            <a:ext cx="8481201" cy="3216763"/>
          </a:xfrm>
        </p:spPr>
      </p:pic>
      <p:pic>
        <p:nvPicPr>
          <p:cNvPr id="7" name="Picture 6">
            <a:extLst>
              <a:ext uri="{FF2B5EF4-FFF2-40B4-BE49-F238E27FC236}">
                <a16:creationId xmlns:a16="http://schemas.microsoft.com/office/drawing/2014/main" id="{6FED6D80-650D-5866-067F-8BCD5DB87B26}"/>
              </a:ext>
            </a:extLst>
          </p:cNvPr>
          <p:cNvPicPr>
            <a:picLocks noChangeAspect="1"/>
          </p:cNvPicPr>
          <p:nvPr/>
        </p:nvPicPr>
        <p:blipFill>
          <a:blip r:embed="rId3"/>
          <a:stretch>
            <a:fillRect/>
          </a:stretch>
        </p:blipFill>
        <p:spPr>
          <a:xfrm>
            <a:off x="1850153" y="3627604"/>
            <a:ext cx="6996633" cy="3216762"/>
          </a:xfrm>
          <a:prstGeom prst="rect">
            <a:avLst/>
          </a:prstGeom>
        </p:spPr>
      </p:pic>
      <p:sp>
        <p:nvSpPr>
          <p:cNvPr id="8" name="TextBox 7">
            <a:extLst>
              <a:ext uri="{FF2B5EF4-FFF2-40B4-BE49-F238E27FC236}">
                <a16:creationId xmlns:a16="http://schemas.microsoft.com/office/drawing/2014/main" id="{3825736B-5790-F8B5-A2BA-8AAC7C1CAA93}"/>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705590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C1ED-C8C0-0C28-0941-5B10614682C3}"/>
              </a:ext>
            </a:extLst>
          </p:cNvPr>
          <p:cNvSpPr>
            <a:spLocks noGrp="1"/>
          </p:cNvSpPr>
          <p:nvPr>
            <p:ph type="title"/>
          </p:nvPr>
        </p:nvSpPr>
        <p:spPr>
          <a:xfrm>
            <a:off x="4860012" y="713242"/>
            <a:ext cx="5655588" cy="5431516"/>
          </a:xfrm>
          <a:noFill/>
        </p:spPr>
        <p:txBody>
          <a:bodyPr vert="horz" lIns="91440" tIns="45720" rIns="91440" bIns="45720" rtlCol="0" anchor="t">
            <a:noAutofit/>
          </a:bodyPr>
          <a:lstStyle/>
          <a:p>
            <a:pPr>
              <a:buNone/>
            </a:pPr>
            <a:r>
              <a:rPr lang="en-US" sz="1600" dirty="0">
                <a:solidFill>
                  <a:schemeClr val="tx1"/>
                </a:solidFill>
                <a:latin typeface="Aptos" panose="020B0004020202020204" pitchFamily="34" charset="0"/>
              </a:rPr>
              <a:t>Hi! I’m Ben — a Carthage College graduate who started out pre-med somehow stumbled into math, physics, and a career in data science.</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I lead a team of Data Scientists at Midwest Employers Casualty (a Berkley Company), building machine learning and AI tools that help insurance professionals identify the best course of action for employees injured on the job.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One of my favorite projects? Using deep learning to create a custom Natural Language Processing model to recognize medications across thousands of millions pages of messy claims documentation.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Before jumping into industry, I earned my PhD in Physics at Washington University in St. Louis where I studied dark matter, cosmic rays and bubbles. I also taught a few courses on SQL at Maryville University along the way. </a:t>
            </a:r>
            <a:br>
              <a:rPr lang="en-US" sz="1600" dirty="0">
                <a:solidFill>
                  <a:schemeClr val="tx1"/>
                </a:solidFill>
                <a:latin typeface="Aptos" panose="020B0004020202020204" pitchFamily="34" charset="0"/>
              </a:rPr>
            </a:b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I'm excited to be back at Carthage — and even more excited to help you think about how </a:t>
            </a:r>
            <a:r>
              <a:rPr lang="en-US" sz="1600" i="1" dirty="0">
                <a:solidFill>
                  <a:schemeClr val="tx1"/>
                </a:solidFill>
                <a:latin typeface="Aptos" panose="020B0004020202020204" pitchFamily="34" charset="0"/>
              </a:rPr>
              <a:t>you</a:t>
            </a:r>
            <a:r>
              <a:rPr lang="en-US" sz="1600" dirty="0">
                <a:solidFill>
                  <a:schemeClr val="tx1"/>
                </a:solidFill>
                <a:latin typeface="Aptos" panose="020B0004020202020204" pitchFamily="34" charset="0"/>
              </a:rPr>
              <a:t> can turn your analysis into stories that drive action.</a:t>
            </a:r>
            <a:endParaRPr lang="en-US" sz="4000" dirty="0">
              <a:solidFill>
                <a:schemeClr val="tx1"/>
              </a:solidFill>
              <a:latin typeface="Aptos" panose="020B0004020202020204" pitchFamily="34" charset="0"/>
            </a:endParaRPr>
          </a:p>
        </p:txBody>
      </p:sp>
      <p:pic>
        <p:nvPicPr>
          <p:cNvPr id="1026" name="Picture 2" descr="Generated image">
            <a:extLst>
              <a:ext uri="{FF2B5EF4-FFF2-40B4-BE49-F238E27FC236}">
                <a16:creationId xmlns:a16="http://schemas.microsoft.com/office/drawing/2014/main" id="{0B68691F-77BE-A806-D747-B2E54DBDB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913"/>
          <a:stretch/>
        </p:blipFill>
        <p:spPr bwMode="auto">
          <a:xfrm>
            <a:off x="549493" y="713241"/>
            <a:ext cx="4024499" cy="543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77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5FC0-9547-2B58-1644-33ACD5F3F3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0C1045-7F99-1DA1-8BE7-B1A9E9A85478}"/>
              </a:ext>
            </a:extLst>
          </p:cNvPr>
          <p:cNvPicPr>
            <a:picLocks noGrp="1" noChangeAspect="1"/>
          </p:cNvPicPr>
          <p:nvPr>
            <p:ph idx="1"/>
          </p:nvPr>
        </p:nvPicPr>
        <p:blipFill>
          <a:blip r:embed="rId2"/>
          <a:stretch>
            <a:fillRect/>
          </a:stretch>
        </p:blipFill>
        <p:spPr>
          <a:xfrm>
            <a:off x="594275" y="1853248"/>
            <a:ext cx="11003449" cy="3895437"/>
          </a:xfrm>
        </p:spPr>
      </p:pic>
      <p:sp>
        <p:nvSpPr>
          <p:cNvPr id="6" name="TextBox 5">
            <a:extLst>
              <a:ext uri="{FF2B5EF4-FFF2-40B4-BE49-F238E27FC236}">
                <a16:creationId xmlns:a16="http://schemas.microsoft.com/office/drawing/2014/main" id="{5712BFB2-C374-16E5-F88B-5CDB009F3CA1}"/>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374568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0D4B667-207C-AB11-0DBB-76BB8DE794F1}"/>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How do we make visuals that resonate?</a:t>
            </a:r>
          </a:p>
        </p:txBody>
      </p:sp>
      <p:sp>
        <p:nvSpPr>
          <p:cNvPr id="19" name="Rectangle 18">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8AE29B28-6A24-D60E-F929-710980E1CCB6}"/>
              </a:ext>
            </a:extLst>
          </p:cNvPr>
          <p:cNvGraphicFramePr>
            <a:graphicFrameLocks noGrp="1"/>
          </p:cNvGraphicFramePr>
          <p:nvPr>
            <p:ph idx="1"/>
            <p:extLst>
              <p:ext uri="{D42A27DB-BD31-4B8C-83A1-F6EECF244321}">
                <p14:modId xmlns:p14="http://schemas.microsoft.com/office/powerpoint/2010/main" val="1137458437"/>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07C4CE8-0F60-F18A-46D4-8807D0609A5B}"/>
              </a:ext>
            </a:extLst>
          </p:cNvPr>
          <p:cNvSpPr txBox="1"/>
          <p:nvPr/>
        </p:nvSpPr>
        <p:spPr>
          <a:xfrm>
            <a:off x="9783026" y="6198109"/>
            <a:ext cx="2681172" cy="369332"/>
          </a:xfrm>
          <a:prstGeom prst="rect">
            <a:avLst/>
          </a:prstGeom>
          <a:noFill/>
        </p:spPr>
        <p:txBody>
          <a:bodyPr wrap="square" rtlCol="0">
            <a:spAutoFit/>
          </a:bodyPr>
          <a:lstStyle/>
          <a:p>
            <a:r>
              <a:rPr lang="en-US" dirty="0">
                <a:hlinkClick r:id="rId7"/>
              </a:rPr>
              <a:t>LEARN MORE HERE</a:t>
            </a:r>
            <a:endParaRPr lang="en-US" dirty="0"/>
          </a:p>
        </p:txBody>
      </p:sp>
    </p:spTree>
    <p:extLst>
      <p:ext uri="{BB962C8B-B14F-4D97-AF65-F5344CB8AC3E}">
        <p14:creationId xmlns:p14="http://schemas.microsoft.com/office/powerpoint/2010/main" val="221727598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284A-26BE-8757-C0D6-3056EF70B98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82E7C9A-F976-83D7-3B77-C86A570A510C}"/>
              </a:ext>
            </a:extLst>
          </p:cNvPr>
          <p:cNvSpPr>
            <a:spLocks noGrp="1"/>
          </p:cNvSpPr>
          <p:nvPr>
            <p:ph type="title"/>
          </p:nvPr>
        </p:nvSpPr>
        <p:spPr/>
        <p:txBody>
          <a:bodyPr/>
          <a:lstStyle/>
          <a:p>
            <a:r>
              <a:rPr lang="en-US" dirty="0"/>
              <a:t>		Cognitive Load</a:t>
            </a:r>
          </a:p>
        </p:txBody>
      </p:sp>
      <p:sp>
        <p:nvSpPr>
          <p:cNvPr id="7" name="TextBox 6">
            <a:extLst>
              <a:ext uri="{FF2B5EF4-FFF2-40B4-BE49-F238E27FC236}">
                <a16:creationId xmlns:a16="http://schemas.microsoft.com/office/drawing/2014/main" id="{AC5A5E11-1E2A-6037-E237-7C660BEE8AB5}"/>
              </a:ext>
            </a:extLst>
          </p:cNvPr>
          <p:cNvSpPr txBox="1"/>
          <p:nvPr/>
        </p:nvSpPr>
        <p:spPr>
          <a:xfrm>
            <a:off x="9853750" y="6286585"/>
            <a:ext cx="2338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2"/>
              </a:rPr>
              <a:t>LEARN MORE HERE</a:t>
            </a:r>
            <a:endParaRPr lang="en-US" b="1" u="sng" dirty="0"/>
          </a:p>
        </p:txBody>
      </p:sp>
      <p:grpSp>
        <p:nvGrpSpPr>
          <p:cNvPr id="14" name="Group 13">
            <a:extLst>
              <a:ext uri="{FF2B5EF4-FFF2-40B4-BE49-F238E27FC236}">
                <a16:creationId xmlns:a16="http://schemas.microsoft.com/office/drawing/2014/main" id="{351D8F14-3804-CF9C-731D-B722AC4DF8E8}"/>
              </a:ext>
            </a:extLst>
          </p:cNvPr>
          <p:cNvGrpSpPr/>
          <p:nvPr/>
        </p:nvGrpSpPr>
        <p:grpSpPr>
          <a:xfrm>
            <a:off x="646111" y="1853248"/>
            <a:ext cx="10126496" cy="2954655"/>
            <a:chOff x="573932" y="1825815"/>
            <a:chExt cx="10126496" cy="2954655"/>
          </a:xfrm>
        </p:grpSpPr>
        <p:sp>
          <p:nvSpPr>
            <p:cNvPr id="10" name="TextBox 9">
              <a:extLst>
                <a:ext uri="{FF2B5EF4-FFF2-40B4-BE49-F238E27FC236}">
                  <a16:creationId xmlns:a16="http://schemas.microsoft.com/office/drawing/2014/main" id="{BD71A63C-65B9-96EA-A9F4-947DC9D4C58B}"/>
                </a:ext>
              </a:extLst>
            </p:cNvPr>
            <p:cNvSpPr txBox="1"/>
            <p:nvPr/>
          </p:nvSpPr>
          <p:spPr>
            <a:xfrm>
              <a:off x="573932" y="1825815"/>
              <a:ext cx="3278221" cy="2954655"/>
            </a:xfrm>
            <a:prstGeom prst="rect">
              <a:avLst/>
            </a:prstGeom>
            <a:noFill/>
            <a:ln w="28575">
              <a:solidFill>
                <a:schemeClr val="bg2">
                  <a:lumMod val="60000"/>
                  <a:lumOff val="40000"/>
                </a:schemeClr>
              </a:solidFill>
            </a:ln>
          </p:spPr>
          <p:txBody>
            <a:bodyPr wrap="square" rtlCol="0">
              <a:noAutofit/>
            </a:bodyPr>
            <a:lstStyle/>
            <a:p>
              <a:r>
                <a:rPr lang="en-US" sz="2400" b="1" dirty="0"/>
                <a:t>Intrinsic Load</a:t>
              </a:r>
            </a:p>
            <a:p>
              <a:endParaRPr lang="en-US" dirty="0"/>
            </a:p>
            <a:p>
              <a:r>
                <a:rPr lang="en-US" dirty="0"/>
                <a:t>The complexity of the data itself</a:t>
              </a:r>
            </a:p>
            <a:p>
              <a:endParaRPr lang="en-US" dirty="0"/>
            </a:p>
            <a:p>
              <a:endParaRPr lang="en-US" dirty="0"/>
            </a:p>
            <a:p>
              <a:r>
                <a:rPr lang="en-US" dirty="0"/>
                <a:t>Examples:</a:t>
              </a:r>
            </a:p>
            <a:p>
              <a:r>
                <a:rPr lang="en-US" dirty="0"/>
                <a:t>High-dimensional datasets</a:t>
              </a:r>
            </a:p>
            <a:p>
              <a:r>
                <a:rPr lang="en-US" dirty="0"/>
                <a:t>Unfamiliar metrics</a:t>
              </a:r>
            </a:p>
            <a:p>
              <a:r>
                <a:rPr lang="en-US" dirty="0"/>
                <a:t>Non-standard graph types</a:t>
              </a:r>
            </a:p>
          </p:txBody>
        </p:sp>
        <p:sp>
          <p:nvSpPr>
            <p:cNvPr id="11" name="TextBox 10">
              <a:extLst>
                <a:ext uri="{FF2B5EF4-FFF2-40B4-BE49-F238E27FC236}">
                  <a16:creationId xmlns:a16="http://schemas.microsoft.com/office/drawing/2014/main" id="{8DD7FAAF-CCCE-A973-E791-6EBEBF578093}"/>
                </a:ext>
              </a:extLst>
            </p:cNvPr>
            <p:cNvSpPr txBox="1"/>
            <p:nvPr/>
          </p:nvSpPr>
          <p:spPr>
            <a:xfrm>
              <a:off x="4189380" y="1825815"/>
              <a:ext cx="2970178" cy="2954655"/>
            </a:xfrm>
            <a:prstGeom prst="rect">
              <a:avLst/>
            </a:prstGeom>
            <a:noFill/>
            <a:ln w="28575">
              <a:solidFill>
                <a:schemeClr val="bg2">
                  <a:lumMod val="60000"/>
                  <a:lumOff val="40000"/>
                </a:schemeClr>
              </a:solidFill>
            </a:ln>
          </p:spPr>
          <p:txBody>
            <a:bodyPr wrap="square" rtlCol="0">
              <a:spAutoFit/>
            </a:bodyPr>
            <a:lstStyle/>
            <a:p>
              <a:r>
                <a:rPr lang="en-US" sz="2400" b="1" dirty="0"/>
                <a:t>Extraneous Load</a:t>
              </a:r>
            </a:p>
            <a:p>
              <a:endParaRPr lang="en-US" dirty="0"/>
            </a:p>
            <a:p>
              <a:r>
                <a:rPr lang="en-US" dirty="0"/>
                <a:t>Unnecessary cognitive effort caused by poor visual design</a:t>
              </a:r>
            </a:p>
            <a:p>
              <a:endParaRPr lang="en-US" dirty="0"/>
            </a:p>
            <a:p>
              <a:r>
                <a:rPr lang="en-US" dirty="0"/>
                <a:t>Examples:</a:t>
              </a:r>
            </a:p>
            <a:p>
              <a:r>
                <a:rPr lang="en-US" dirty="0"/>
                <a:t>3D charts</a:t>
              </a:r>
            </a:p>
            <a:p>
              <a:r>
                <a:rPr lang="en-US" dirty="0"/>
                <a:t>Unclear color schemes</a:t>
              </a:r>
            </a:p>
            <a:p>
              <a:r>
                <a:rPr lang="en-US" dirty="0"/>
                <a:t>Wrong graph type</a:t>
              </a:r>
            </a:p>
          </p:txBody>
        </p:sp>
        <p:sp>
          <p:nvSpPr>
            <p:cNvPr id="12" name="TextBox 11">
              <a:extLst>
                <a:ext uri="{FF2B5EF4-FFF2-40B4-BE49-F238E27FC236}">
                  <a16:creationId xmlns:a16="http://schemas.microsoft.com/office/drawing/2014/main" id="{65A8C1FB-56CF-E77D-770B-6AE1C6A7D6A2}"/>
                </a:ext>
              </a:extLst>
            </p:cNvPr>
            <p:cNvSpPr txBox="1"/>
            <p:nvPr/>
          </p:nvSpPr>
          <p:spPr>
            <a:xfrm>
              <a:off x="7496785" y="1825815"/>
              <a:ext cx="3203643" cy="2954655"/>
            </a:xfrm>
            <a:prstGeom prst="rect">
              <a:avLst/>
            </a:prstGeom>
            <a:noFill/>
            <a:ln w="28575">
              <a:solidFill>
                <a:schemeClr val="bg2">
                  <a:lumMod val="60000"/>
                  <a:lumOff val="40000"/>
                </a:schemeClr>
              </a:solidFill>
            </a:ln>
          </p:spPr>
          <p:txBody>
            <a:bodyPr wrap="square" rtlCol="0">
              <a:spAutoFit/>
            </a:bodyPr>
            <a:lstStyle/>
            <a:p>
              <a:r>
                <a:rPr lang="en-US" sz="2400" b="1" dirty="0"/>
                <a:t>Germane Load</a:t>
              </a:r>
            </a:p>
            <a:p>
              <a:endParaRPr lang="en-US" dirty="0"/>
            </a:p>
            <a:p>
              <a:r>
                <a:rPr lang="en-US" dirty="0"/>
                <a:t>Efforts that help the audience learn and understand</a:t>
              </a:r>
            </a:p>
            <a:p>
              <a:endParaRPr lang="en-US" dirty="0"/>
            </a:p>
            <a:p>
              <a:endParaRPr lang="en-US" dirty="0"/>
            </a:p>
            <a:p>
              <a:r>
                <a:rPr lang="en-US" dirty="0"/>
                <a:t>Examples:</a:t>
              </a:r>
            </a:p>
            <a:p>
              <a:r>
                <a:rPr lang="en-US" dirty="0"/>
                <a:t>Highlighting key insights</a:t>
              </a:r>
            </a:p>
            <a:p>
              <a:r>
                <a:rPr lang="en-US" dirty="0"/>
                <a:t>Annotations and data labels</a:t>
              </a:r>
            </a:p>
            <a:p>
              <a:r>
                <a:rPr lang="en-US" dirty="0"/>
                <a:t>Building narrative</a:t>
              </a:r>
            </a:p>
          </p:txBody>
        </p:sp>
      </p:grpSp>
      <p:sp>
        <p:nvSpPr>
          <p:cNvPr id="13" name="TextBox 12">
            <a:extLst>
              <a:ext uri="{FF2B5EF4-FFF2-40B4-BE49-F238E27FC236}">
                <a16:creationId xmlns:a16="http://schemas.microsoft.com/office/drawing/2014/main" id="{117E1EAA-132D-D222-E016-C2FA67DF437B}"/>
              </a:ext>
            </a:extLst>
          </p:cNvPr>
          <p:cNvSpPr txBox="1"/>
          <p:nvPr/>
        </p:nvSpPr>
        <p:spPr>
          <a:xfrm>
            <a:off x="1977180" y="5431024"/>
            <a:ext cx="7538936" cy="369332"/>
          </a:xfrm>
          <a:prstGeom prst="rect">
            <a:avLst/>
          </a:prstGeom>
          <a:noFill/>
        </p:spPr>
        <p:txBody>
          <a:bodyPr wrap="square" rtlCol="0">
            <a:spAutoFit/>
          </a:bodyPr>
          <a:lstStyle/>
          <a:p>
            <a:r>
              <a:rPr lang="en-US" dirty="0"/>
              <a:t>Good visualizations reduce extraneous load and promote germane load.</a:t>
            </a:r>
          </a:p>
        </p:txBody>
      </p:sp>
      <p:pic>
        <p:nvPicPr>
          <p:cNvPr id="16" name="Graphic 15" descr="Brain in head with solid fill">
            <a:extLst>
              <a:ext uri="{FF2B5EF4-FFF2-40B4-BE49-F238E27FC236}">
                <a16:creationId xmlns:a16="http://schemas.microsoft.com/office/drawing/2014/main" id="{9997BA15-E22C-BD4D-670C-65BFECAD2F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111" y="452718"/>
            <a:ext cx="914400" cy="914400"/>
          </a:xfrm>
          <a:prstGeom prst="rect">
            <a:avLst/>
          </a:prstGeom>
        </p:spPr>
      </p:pic>
      <p:pic>
        <p:nvPicPr>
          <p:cNvPr id="18" name="Graphic 17" descr="Lightbulb with solid fill">
            <a:extLst>
              <a:ext uri="{FF2B5EF4-FFF2-40B4-BE49-F238E27FC236}">
                <a16:creationId xmlns:a16="http://schemas.microsoft.com/office/drawing/2014/main" id="{5E7C8879-1496-D9DD-75A4-E67BCEBA7C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8358" y="5238321"/>
            <a:ext cx="754737" cy="754737"/>
          </a:xfrm>
          <a:prstGeom prst="rect">
            <a:avLst/>
          </a:prstGeom>
        </p:spPr>
      </p:pic>
    </p:spTree>
    <p:extLst>
      <p:ext uri="{BB962C8B-B14F-4D97-AF65-F5344CB8AC3E}">
        <p14:creationId xmlns:p14="http://schemas.microsoft.com/office/powerpoint/2010/main" val="203194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A922C-8379-FB08-DA0A-A6AE53061D5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DB0059-3024-BEE5-D4D0-E85F675F912F}"/>
              </a:ext>
            </a:extLst>
          </p:cNvPr>
          <p:cNvSpPr>
            <a:spLocks noGrp="1"/>
          </p:cNvSpPr>
          <p:nvPr>
            <p:ph type="title"/>
          </p:nvPr>
        </p:nvSpPr>
        <p:spPr/>
        <p:txBody>
          <a:bodyPr/>
          <a:lstStyle/>
          <a:p>
            <a:r>
              <a:rPr lang="en-US" dirty="0"/>
              <a:t>		Cognitive Load</a:t>
            </a:r>
          </a:p>
        </p:txBody>
      </p:sp>
      <p:sp>
        <p:nvSpPr>
          <p:cNvPr id="7" name="TextBox 6">
            <a:extLst>
              <a:ext uri="{FF2B5EF4-FFF2-40B4-BE49-F238E27FC236}">
                <a16:creationId xmlns:a16="http://schemas.microsoft.com/office/drawing/2014/main" id="{9303A8BB-7AD3-8814-D96F-19ACD8C6D914}"/>
              </a:ext>
            </a:extLst>
          </p:cNvPr>
          <p:cNvSpPr txBox="1"/>
          <p:nvPr/>
        </p:nvSpPr>
        <p:spPr>
          <a:xfrm>
            <a:off x="9853750" y="6286585"/>
            <a:ext cx="2338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2"/>
              </a:rPr>
              <a:t>LEARN MORE HERE</a:t>
            </a:r>
            <a:endParaRPr lang="en-US" b="1" u="sng" dirty="0"/>
          </a:p>
        </p:txBody>
      </p:sp>
      <p:grpSp>
        <p:nvGrpSpPr>
          <p:cNvPr id="14" name="Group 13">
            <a:extLst>
              <a:ext uri="{FF2B5EF4-FFF2-40B4-BE49-F238E27FC236}">
                <a16:creationId xmlns:a16="http://schemas.microsoft.com/office/drawing/2014/main" id="{3C201CEA-4BB3-9793-FB1A-764C5C7A0481}"/>
              </a:ext>
            </a:extLst>
          </p:cNvPr>
          <p:cNvGrpSpPr/>
          <p:nvPr/>
        </p:nvGrpSpPr>
        <p:grpSpPr>
          <a:xfrm>
            <a:off x="646111" y="1853247"/>
            <a:ext cx="10126496" cy="2954656"/>
            <a:chOff x="573932" y="1825814"/>
            <a:chExt cx="10126496" cy="2954656"/>
          </a:xfrm>
        </p:grpSpPr>
        <p:sp>
          <p:nvSpPr>
            <p:cNvPr id="10" name="TextBox 9">
              <a:extLst>
                <a:ext uri="{FF2B5EF4-FFF2-40B4-BE49-F238E27FC236}">
                  <a16:creationId xmlns:a16="http://schemas.microsoft.com/office/drawing/2014/main" id="{064F5FFB-124F-8830-084D-27538F95D7E0}"/>
                </a:ext>
              </a:extLst>
            </p:cNvPr>
            <p:cNvSpPr txBox="1"/>
            <p:nvPr/>
          </p:nvSpPr>
          <p:spPr>
            <a:xfrm>
              <a:off x="573932" y="1825815"/>
              <a:ext cx="3278221" cy="2954655"/>
            </a:xfrm>
            <a:prstGeom prst="rect">
              <a:avLst/>
            </a:prstGeom>
            <a:noFill/>
            <a:ln w="28575">
              <a:solidFill>
                <a:schemeClr val="bg2">
                  <a:lumMod val="60000"/>
                  <a:lumOff val="40000"/>
                </a:schemeClr>
              </a:solidFill>
            </a:ln>
          </p:spPr>
          <p:txBody>
            <a:bodyPr wrap="square" rtlCol="0">
              <a:noAutofit/>
            </a:bodyPr>
            <a:lstStyle/>
            <a:p>
              <a:r>
                <a:rPr lang="en-US" sz="2400" b="1" dirty="0"/>
                <a:t>Intrinsic Load</a:t>
              </a:r>
            </a:p>
            <a:p>
              <a:endParaRPr lang="en-US" dirty="0"/>
            </a:p>
          </p:txBody>
        </p:sp>
        <p:sp>
          <p:nvSpPr>
            <p:cNvPr id="11" name="TextBox 10">
              <a:extLst>
                <a:ext uri="{FF2B5EF4-FFF2-40B4-BE49-F238E27FC236}">
                  <a16:creationId xmlns:a16="http://schemas.microsoft.com/office/drawing/2014/main" id="{6CBE48AF-9AA8-C745-0687-9C9B4F2A735C}"/>
                </a:ext>
              </a:extLst>
            </p:cNvPr>
            <p:cNvSpPr txBox="1"/>
            <p:nvPr/>
          </p:nvSpPr>
          <p:spPr>
            <a:xfrm>
              <a:off x="4189380" y="1825814"/>
              <a:ext cx="2970178" cy="2954655"/>
            </a:xfrm>
            <a:prstGeom prst="rect">
              <a:avLst/>
            </a:prstGeom>
            <a:noFill/>
            <a:ln w="28575">
              <a:solidFill>
                <a:schemeClr val="bg2">
                  <a:lumMod val="60000"/>
                  <a:lumOff val="40000"/>
                </a:schemeClr>
              </a:solidFill>
            </a:ln>
          </p:spPr>
          <p:txBody>
            <a:bodyPr wrap="square" rtlCol="0">
              <a:noAutofit/>
            </a:bodyPr>
            <a:lstStyle/>
            <a:p>
              <a:r>
                <a:rPr lang="en-US" sz="2400" b="1" dirty="0"/>
                <a:t>Extraneous Load</a:t>
              </a:r>
            </a:p>
            <a:p>
              <a:endParaRPr lang="en-US" dirty="0"/>
            </a:p>
          </p:txBody>
        </p:sp>
        <p:sp>
          <p:nvSpPr>
            <p:cNvPr id="12" name="TextBox 11">
              <a:extLst>
                <a:ext uri="{FF2B5EF4-FFF2-40B4-BE49-F238E27FC236}">
                  <a16:creationId xmlns:a16="http://schemas.microsoft.com/office/drawing/2014/main" id="{8865BF77-CAA5-F89E-F419-E8E967A97061}"/>
                </a:ext>
              </a:extLst>
            </p:cNvPr>
            <p:cNvSpPr txBox="1"/>
            <p:nvPr/>
          </p:nvSpPr>
          <p:spPr>
            <a:xfrm>
              <a:off x="7496785" y="1825815"/>
              <a:ext cx="3203643" cy="2954655"/>
            </a:xfrm>
            <a:prstGeom prst="rect">
              <a:avLst/>
            </a:prstGeom>
            <a:noFill/>
            <a:ln w="28575">
              <a:solidFill>
                <a:schemeClr val="bg2">
                  <a:lumMod val="60000"/>
                  <a:lumOff val="40000"/>
                </a:schemeClr>
              </a:solidFill>
            </a:ln>
          </p:spPr>
          <p:txBody>
            <a:bodyPr wrap="square" rtlCol="0">
              <a:noAutofit/>
            </a:bodyPr>
            <a:lstStyle/>
            <a:p>
              <a:r>
                <a:rPr lang="en-US" sz="2400" b="1" dirty="0"/>
                <a:t>Germane Load</a:t>
              </a:r>
            </a:p>
          </p:txBody>
        </p:sp>
      </p:grpSp>
      <p:sp>
        <p:nvSpPr>
          <p:cNvPr id="13" name="TextBox 12">
            <a:extLst>
              <a:ext uri="{FF2B5EF4-FFF2-40B4-BE49-F238E27FC236}">
                <a16:creationId xmlns:a16="http://schemas.microsoft.com/office/drawing/2014/main" id="{6DDFF9CE-9269-2F26-4187-5D7A2CFA8E39}"/>
              </a:ext>
            </a:extLst>
          </p:cNvPr>
          <p:cNvSpPr txBox="1"/>
          <p:nvPr/>
        </p:nvSpPr>
        <p:spPr>
          <a:xfrm>
            <a:off x="1977180" y="5431024"/>
            <a:ext cx="7538936" cy="369332"/>
          </a:xfrm>
          <a:prstGeom prst="rect">
            <a:avLst/>
          </a:prstGeom>
          <a:noFill/>
        </p:spPr>
        <p:txBody>
          <a:bodyPr wrap="square" rtlCol="0">
            <a:spAutoFit/>
          </a:bodyPr>
          <a:lstStyle/>
          <a:p>
            <a:r>
              <a:rPr lang="en-US" dirty="0"/>
              <a:t>Good visualizations reduce extraneous load and promote germane load.</a:t>
            </a:r>
          </a:p>
        </p:txBody>
      </p:sp>
      <p:pic>
        <p:nvPicPr>
          <p:cNvPr id="16" name="Graphic 15" descr="Brain in head with solid fill">
            <a:extLst>
              <a:ext uri="{FF2B5EF4-FFF2-40B4-BE49-F238E27FC236}">
                <a16:creationId xmlns:a16="http://schemas.microsoft.com/office/drawing/2014/main" id="{F5CDEB9C-676F-6A24-6206-CA6A80720B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111" y="452718"/>
            <a:ext cx="914400" cy="914400"/>
          </a:xfrm>
          <a:prstGeom prst="rect">
            <a:avLst/>
          </a:prstGeom>
        </p:spPr>
      </p:pic>
      <p:pic>
        <p:nvPicPr>
          <p:cNvPr id="18" name="Graphic 17" descr="Lightbulb with solid fill">
            <a:extLst>
              <a:ext uri="{FF2B5EF4-FFF2-40B4-BE49-F238E27FC236}">
                <a16:creationId xmlns:a16="http://schemas.microsoft.com/office/drawing/2014/main" id="{97652CA6-9762-44EE-E9EF-7840A44B3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8358" y="5238321"/>
            <a:ext cx="754737" cy="754737"/>
          </a:xfrm>
          <a:prstGeom prst="rect">
            <a:avLst/>
          </a:prstGeom>
        </p:spPr>
      </p:pic>
      <p:pic>
        <p:nvPicPr>
          <p:cNvPr id="2050" name="Picture 2" descr="Help Online - Tutorials - Color Map Surface Graph">
            <a:extLst>
              <a:ext uri="{FF2B5EF4-FFF2-40B4-BE49-F238E27FC236}">
                <a16:creationId xmlns:a16="http://schemas.microsoft.com/office/drawing/2014/main" id="{33AD75AA-B5D6-8FC4-C63A-DA841051F9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445" y="2283667"/>
            <a:ext cx="2959551" cy="23703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void chartjunk in presentations: Three lessons from Tufte | BrightCarbon">
            <a:extLst>
              <a:ext uri="{FF2B5EF4-FFF2-40B4-BE49-F238E27FC236}">
                <a16:creationId xmlns:a16="http://schemas.microsoft.com/office/drawing/2014/main" id="{AADB5EBC-E523-595D-9841-344EF20F7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543" y="2283667"/>
            <a:ext cx="2896209" cy="23703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A8BA6E-9655-CD46-DBB8-2000194D291F}"/>
              </a:ext>
            </a:extLst>
          </p:cNvPr>
          <p:cNvSpPr txBox="1"/>
          <p:nvPr/>
        </p:nvSpPr>
        <p:spPr>
          <a:xfrm>
            <a:off x="646111" y="4849060"/>
            <a:ext cx="3278221" cy="307777"/>
          </a:xfrm>
          <a:prstGeom prst="rect">
            <a:avLst/>
          </a:prstGeom>
          <a:noFill/>
        </p:spPr>
        <p:txBody>
          <a:bodyPr wrap="square" rtlCol="0">
            <a:spAutoFit/>
          </a:bodyPr>
          <a:lstStyle/>
          <a:p>
            <a:pPr algn="ctr"/>
            <a:r>
              <a:rPr lang="en-US" sz="1400" dirty="0"/>
              <a:t>Analytical Graph</a:t>
            </a:r>
          </a:p>
        </p:txBody>
      </p:sp>
      <p:sp>
        <p:nvSpPr>
          <p:cNvPr id="8" name="TextBox 7">
            <a:extLst>
              <a:ext uri="{FF2B5EF4-FFF2-40B4-BE49-F238E27FC236}">
                <a16:creationId xmlns:a16="http://schemas.microsoft.com/office/drawing/2014/main" id="{45E7E4E8-C96A-59F3-489F-5941B3975E95}"/>
              </a:ext>
            </a:extLst>
          </p:cNvPr>
          <p:cNvSpPr txBox="1"/>
          <p:nvPr/>
        </p:nvSpPr>
        <p:spPr>
          <a:xfrm>
            <a:off x="7531674" y="4846717"/>
            <a:ext cx="3278221" cy="307777"/>
          </a:xfrm>
          <a:prstGeom prst="rect">
            <a:avLst/>
          </a:prstGeom>
          <a:noFill/>
        </p:spPr>
        <p:txBody>
          <a:bodyPr wrap="square" rtlCol="0">
            <a:spAutoFit/>
          </a:bodyPr>
          <a:lstStyle/>
          <a:p>
            <a:pPr algn="ctr"/>
            <a:r>
              <a:rPr lang="en-US" sz="1400" dirty="0"/>
              <a:t>Explanatory Graph</a:t>
            </a:r>
          </a:p>
        </p:txBody>
      </p:sp>
      <p:sp>
        <p:nvSpPr>
          <p:cNvPr id="9" name="TextBox 8">
            <a:extLst>
              <a:ext uri="{FF2B5EF4-FFF2-40B4-BE49-F238E27FC236}">
                <a16:creationId xmlns:a16="http://schemas.microsoft.com/office/drawing/2014/main" id="{38CC26BB-D237-BECE-4D81-266A6205A6F1}"/>
              </a:ext>
            </a:extLst>
          </p:cNvPr>
          <p:cNvSpPr txBox="1"/>
          <p:nvPr/>
        </p:nvSpPr>
        <p:spPr>
          <a:xfrm>
            <a:off x="4107536" y="4811685"/>
            <a:ext cx="3278221" cy="307777"/>
          </a:xfrm>
          <a:prstGeom prst="rect">
            <a:avLst/>
          </a:prstGeom>
          <a:noFill/>
        </p:spPr>
        <p:txBody>
          <a:bodyPr wrap="square" rtlCol="0">
            <a:spAutoFit/>
          </a:bodyPr>
          <a:lstStyle/>
          <a:p>
            <a:pPr algn="ctr"/>
            <a:r>
              <a:rPr lang="en-US" sz="1400" dirty="0"/>
              <a:t>Cutesy Chart Junk</a:t>
            </a:r>
          </a:p>
        </p:txBody>
      </p:sp>
      <p:pic>
        <p:nvPicPr>
          <p:cNvPr id="19" name="Picture 18">
            <a:extLst>
              <a:ext uri="{FF2B5EF4-FFF2-40B4-BE49-F238E27FC236}">
                <a16:creationId xmlns:a16="http://schemas.microsoft.com/office/drawing/2014/main" id="{C43AB2C5-8E37-A811-CF73-EE47A0EE3A25}"/>
              </a:ext>
            </a:extLst>
          </p:cNvPr>
          <p:cNvPicPr>
            <a:picLocks noChangeAspect="1"/>
          </p:cNvPicPr>
          <p:nvPr/>
        </p:nvPicPr>
        <p:blipFill>
          <a:blip r:embed="rId9"/>
          <a:stretch>
            <a:fillRect/>
          </a:stretch>
        </p:blipFill>
        <p:spPr>
          <a:xfrm>
            <a:off x="7626314" y="2283665"/>
            <a:ext cx="3105653" cy="2370349"/>
          </a:xfrm>
          <a:prstGeom prst="rect">
            <a:avLst/>
          </a:prstGeom>
        </p:spPr>
      </p:pic>
    </p:spTree>
    <p:extLst>
      <p:ext uri="{BB962C8B-B14F-4D97-AF65-F5344CB8AC3E}">
        <p14:creationId xmlns:p14="http://schemas.microsoft.com/office/powerpoint/2010/main" val="25506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7E3F-566D-F0F1-E9FF-E3E10D0731A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Strategies for Reducing Cognitive Load</a:t>
            </a:r>
          </a:p>
        </p:txBody>
      </p:sp>
      <p:graphicFrame>
        <p:nvGraphicFramePr>
          <p:cNvPr id="5" name="Content Placeholder 4">
            <a:extLst>
              <a:ext uri="{FF2B5EF4-FFF2-40B4-BE49-F238E27FC236}">
                <a16:creationId xmlns:a16="http://schemas.microsoft.com/office/drawing/2014/main" id="{E2199F67-EA85-045F-F6AD-02C6C31E412D}"/>
              </a:ext>
            </a:extLst>
          </p:cNvPr>
          <p:cNvGraphicFramePr>
            <a:graphicFrameLocks noGrp="1"/>
          </p:cNvGraphicFramePr>
          <p:nvPr>
            <p:ph idx="1"/>
            <p:extLst>
              <p:ext uri="{D42A27DB-BD31-4B8C-83A1-F6EECF244321}">
                <p14:modId xmlns:p14="http://schemas.microsoft.com/office/powerpoint/2010/main" val="1984691968"/>
              </p:ext>
            </p:extLst>
          </p:nvPr>
        </p:nvGraphicFramePr>
        <p:xfrm>
          <a:off x="424721" y="1973704"/>
          <a:ext cx="11466217" cy="3443369"/>
        </p:xfrm>
        <a:graphic>
          <a:graphicData uri="http://schemas.openxmlformats.org/drawingml/2006/table">
            <a:tbl>
              <a:tblPr firstRow="1" bandRow="1">
                <a:tableStyleId>{5C22544A-7EE6-4342-B048-85BDC9FD1C3A}</a:tableStyleId>
              </a:tblPr>
              <a:tblGrid>
                <a:gridCol w="3447737">
                  <a:extLst>
                    <a:ext uri="{9D8B030D-6E8A-4147-A177-3AD203B41FA5}">
                      <a16:colId xmlns:a16="http://schemas.microsoft.com/office/drawing/2014/main" val="3745327058"/>
                    </a:ext>
                  </a:extLst>
                </a:gridCol>
                <a:gridCol w="3437451">
                  <a:extLst>
                    <a:ext uri="{9D8B030D-6E8A-4147-A177-3AD203B41FA5}">
                      <a16:colId xmlns:a16="http://schemas.microsoft.com/office/drawing/2014/main" val="1074347742"/>
                    </a:ext>
                  </a:extLst>
                </a:gridCol>
                <a:gridCol w="4581029">
                  <a:extLst>
                    <a:ext uri="{9D8B030D-6E8A-4147-A177-3AD203B41FA5}">
                      <a16:colId xmlns:a16="http://schemas.microsoft.com/office/drawing/2014/main" val="1178436682"/>
                    </a:ext>
                  </a:extLst>
                </a:gridCol>
              </a:tblGrid>
              <a:tr h="445613">
                <a:tc>
                  <a:txBody>
                    <a:bodyPr/>
                    <a:lstStyle/>
                    <a:p>
                      <a:r>
                        <a:rPr lang="en-US" sz="2000" dirty="0">
                          <a:solidFill>
                            <a:schemeClr val="tx1"/>
                          </a:solidFill>
                        </a:rPr>
                        <a:t>Principle</a:t>
                      </a:r>
                    </a:p>
                  </a:txBody>
                  <a:tcPr marL="101275" marR="101275" marT="50638" marB="50638" anchor="ctr">
                    <a:lnL>
                      <a:noFill/>
                    </a:lnL>
                    <a:lnR>
                      <a:noFill/>
                    </a:lnR>
                    <a:lnT>
                      <a:noFill/>
                    </a:lnT>
                    <a:lnB>
                      <a:noFill/>
                    </a:lnB>
                    <a:solidFill>
                      <a:schemeClr val="bg2">
                        <a:lumMod val="90000"/>
                      </a:schemeClr>
                    </a:solidFill>
                  </a:tcPr>
                </a:tc>
                <a:tc>
                  <a:txBody>
                    <a:bodyPr/>
                    <a:lstStyle/>
                    <a:p>
                      <a:r>
                        <a:rPr lang="en-US" sz="2000" dirty="0">
                          <a:solidFill>
                            <a:schemeClr val="tx1"/>
                          </a:solidFill>
                        </a:rPr>
                        <a:t>What It Means</a:t>
                      </a:r>
                    </a:p>
                  </a:txBody>
                  <a:tcPr marL="101275" marR="101275" marT="50638" marB="50638" anchor="ctr">
                    <a:lnL>
                      <a:noFill/>
                    </a:lnL>
                    <a:lnR>
                      <a:noFill/>
                    </a:lnR>
                    <a:lnT>
                      <a:noFill/>
                    </a:lnT>
                    <a:lnB>
                      <a:noFill/>
                    </a:lnB>
                    <a:solidFill>
                      <a:schemeClr val="bg2">
                        <a:lumMod val="90000"/>
                      </a:schemeClr>
                    </a:solidFill>
                  </a:tcPr>
                </a:tc>
                <a:tc>
                  <a:txBody>
                    <a:bodyPr/>
                    <a:lstStyle/>
                    <a:p>
                      <a:r>
                        <a:rPr lang="en-US" sz="2000" dirty="0">
                          <a:solidFill>
                            <a:schemeClr val="tx1"/>
                          </a:solidFill>
                        </a:rPr>
                        <a:t>Example</a:t>
                      </a:r>
                    </a:p>
                  </a:txBody>
                  <a:tcPr marL="101275" marR="101275" marT="50638" marB="50638" anchor="ctr">
                    <a:lnL>
                      <a:noFill/>
                    </a:lnL>
                    <a:lnR>
                      <a:noFill/>
                    </a:lnR>
                    <a:lnT>
                      <a:noFill/>
                    </a:lnT>
                    <a:lnB>
                      <a:noFill/>
                    </a:lnB>
                    <a:solidFill>
                      <a:schemeClr val="bg2">
                        <a:lumMod val="90000"/>
                      </a:schemeClr>
                    </a:solidFill>
                  </a:tcPr>
                </a:tc>
                <a:extLst>
                  <a:ext uri="{0D108BD9-81ED-4DB2-BD59-A6C34878D82A}">
                    <a16:rowId xmlns:a16="http://schemas.microsoft.com/office/drawing/2014/main" val="3018893311"/>
                  </a:ext>
                </a:extLst>
              </a:tr>
              <a:tr h="749439">
                <a:tc>
                  <a:txBody>
                    <a:bodyPr/>
                    <a:lstStyle/>
                    <a:p>
                      <a:r>
                        <a:rPr lang="en-US" sz="2000" dirty="0">
                          <a:solidFill>
                            <a:schemeClr val="tx1"/>
                          </a:solidFill>
                        </a:rPr>
                        <a:t>Minimize clutter</a:t>
                      </a:r>
                    </a:p>
                  </a:txBody>
                  <a:tcPr marL="101275" marR="101275" marT="50638" marB="50638" anchor="ctr">
                    <a:lnL>
                      <a:noFill/>
                    </a:lnL>
                    <a:lnR>
                      <a:noFill/>
                    </a:lnR>
                    <a:lnT>
                      <a:noFill/>
                    </a:lnT>
                    <a:lnB>
                      <a:noFill/>
                    </a:lnB>
                    <a:noFill/>
                  </a:tcPr>
                </a:tc>
                <a:tc>
                  <a:txBody>
                    <a:bodyPr/>
                    <a:lstStyle/>
                    <a:p>
                      <a:r>
                        <a:rPr lang="en-US" sz="2000" dirty="0">
                          <a:solidFill>
                            <a:schemeClr val="tx1"/>
                          </a:solidFill>
                        </a:rPr>
                        <a:t>Avoid chart junk</a:t>
                      </a:r>
                      <a:endParaRPr lang="en-US" sz="2000" dirty="0" err="1">
                        <a:solidFill>
                          <a:schemeClr val="tx1"/>
                        </a:solidFill>
                      </a:endParaRPr>
                    </a:p>
                  </a:txBody>
                  <a:tcPr marL="101275" marR="101275" marT="50638" marB="50638" anchor="ctr">
                    <a:lnL>
                      <a:noFill/>
                    </a:lnL>
                    <a:lnR>
                      <a:noFill/>
                    </a:lnR>
                    <a:lnT>
                      <a:noFill/>
                    </a:lnT>
                    <a:lnB>
                      <a:noFill/>
                    </a:lnB>
                    <a:noFill/>
                  </a:tcPr>
                </a:tc>
                <a:tc>
                  <a:txBody>
                    <a:bodyPr/>
                    <a:lstStyle/>
                    <a:p>
                      <a:r>
                        <a:rPr lang="en-US" sz="2000" dirty="0">
                          <a:solidFill>
                            <a:schemeClr val="tx1"/>
                          </a:solidFill>
                        </a:rPr>
                        <a:t>Remove unnecessary gridlines, colors, reduce unneeded categories</a:t>
                      </a:r>
                    </a:p>
                  </a:txBody>
                  <a:tcPr marL="101275" marR="101275" marT="50638" marB="50638" anchor="ctr">
                    <a:lnL>
                      <a:noFill/>
                    </a:lnL>
                    <a:lnR>
                      <a:noFill/>
                    </a:lnR>
                    <a:lnT>
                      <a:noFill/>
                    </a:lnT>
                    <a:lnB>
                      <a:noFill/>
                    </a:lnB>
                    <a:noFill/>
                  </a:tcPr>
                </a:tc>
                <a:extLst>
                  <a:ext uri="{0D108BD9-81ED-4DB2-BD59-A6C34878D82A}">
                    <a16:rowId xmlns:a16="http://schemas.microsoft.com/office/drawing/2014/main" val="229298601"/>
                  </a:ext>
                </a:extLst>
              </a:tr>
              <a:tr h="749439">
                <a:tc>
                  <a:txBody>
                    <a:bodyPr/>
                    <a:lstStyle/>
                    <a:p>
                      <a:r>
                        <a:rPr lang="en-US" sz="2000" dirty="0">
                          <a:solidFill>
                            <a:schemeClr val="tx1"/>
                          </a:solidFill>
                        </a:rPr>
                        <a:t>Use pre-attentive attributes</a:t>
                      </a:r>
                    </a:p>
                  </a:txBody>
                  <a:tcPr marL="101275" marR="101275" marT="50638" marB="50638" anchor="ctr">
                    <a:lnL>
                      <a:noFill/>
                    </a:lnL>
                    <a:lnR>
                      <a:noFill/>
                    </a:lnR>
                    <a:lnT>
                      <a:noFill/>
                    </a:lnT>
                    <a:lnB>
                      <a:noFill/>
                    </a:lnB>
                    <a:noFill/>
                  </a:tcPr>
                </a:tc>
                <a:tc>
                  <a:txBody>
                    <a:bodyPr/>
                    <a:lstStyle/>
                    <a:p>
                      <a:r>
                        <a:rPr lang="en-US" sz="2000" dirty="0">
                          <a:solidFill>
                            <a:schemeClr val="tx1"/>
                          </a:solidFill>
                        </a:rPr>
                        <a:t>Leverage color, shape, size</a:t>
                      </a:r>
                    </a:p>
                  </a:txBody>
                  <a:tcPr marL="101275" marR="101275" marT="50638" marB="50638" anchor="ctr">
                    <a:lnL>
                      <a:noFill/>
                    </a:lnL>
                    <a:lnR>
                      <a:noFill/>
                    </a:lnR>
                    <a:lnT>
                      <a:noFill/>
                    </a:lnT>
                    <a:lnB>
                      <a:noFill/>
                    </a:lnB>
                    <a:noFill/>
                  </a:tcPr>
                </a:tc>
                <a:tc>
                  <a:txBody>
                    <a:bodyPr/>
                    <a:lstStyle/>
                    <a:p>
                      <a:r>
                        <a:rPr lang="en-US" sz="2000" dirty="0">
                          <a:solidFill>
                            <a:schemeClr val="tx1"/>
                          </a:solidFill>
                        </a:rPr>
                        <a:t>Highlight key line in a line chart</a:t>
                      </a:r>
                    </a:p>
                  </a:txBody>
                  <a:tcPr marL="101275" marR="101275" marT="50638" marB="50638" anchor="ctr">
                    <a:lnL>
                      <a:noFill/>
                    </a:lnL>
                    <a:lnR>
                      <a:noFill/>
                    </a:lnR>
                    <a:lnT>
                      <a:noFill/>
                    </a:lnT>
                    <a:lnB>
                      <a:noFill/>
                    </a:lnB>
                    <a:noFill/>
                  </a:tcPr>
                </a:tc>
                <a:extLst>
                  <a:ext uri="{0D108BD9-81ED-4DB2-BD59-A6C34878D82A}">
                    <a16:rowId xmlns:a16="http://schemas.microsoft.com/office/drawing/2014/main" val="4202311238"/>
                  </a:ext>
                </a:extLst>
              </a:tr>
              <a:tr h="749439">
                <a:tc>
                  <a:txBody>
                    <a:bodyPr/>
                    <a:lstStyle/>
                    <a:p>
                      <a:r>
                        <a:rPr lang="en-US" sz="2000" dirty="0">
                          <a:solidFill>
                            <a:schemeClr val="tx1"/>
                          </a:solidFill>
                        </a:rPr>
                        <a:t>Group related elements</a:t>
                      </a:r>
                    </a:p>
                  </a:txBody>
                  <a:tcPr marL="101275" marR="101275" marT="50638" marB="50638" anchor="ctr">
                    <a:lnL>
                      <a:noFill/>
                    </a:lnL>
                    <a:lnR>
                      <a:noFill/>
                    </a:lnR>
                    <a:lnT>
                      <a:noFill/>
                    </a:lnT>
                    <a:lnB>
                      <a:noFill/>
                    </a:lnB>
                    <a:noFill/>
                  </a:tcPr>
                </a:tc>
                <a:tc>
                  <a:txBody>
                    <a:bodyPr/>
                    <a:lstStyle/>
                    <a:p>
                      <a:r>
                        <a:rPr lang="en-US" sz="2000" dirty="0">
                          <a:solidFill>
                            <a:schemeClr val="tx1"/>
                          </a:solidFill>
                        </a:rPr>
                        <a:t>Align with Gestalt</a:t>
                      </a:r>
                    </a:p>
                  </a:txBody>
                  <a:tcPr marL="101275" marR="101275" marT="50638" marB="50638" anchor="ctr">
                    <a:lnL>
                      <a:noFill/>
                    </a:lnL>
                    <a:lnR>
                      <a:noFill/>
                    </a:lnR>
                    <a:lnT>
                      <a:noFill/>
                    </a:lnT>
                    <a:lnB>
                      <a:noFill/>
                    </a:lnB>
                    <a:noFill/>
                  </a:tcPr>
                </a:tc>
                <a:tc>
                  <a:txBody>
                    <a:bodyPr/>
                    <a:lstStyle/>
                    <a:p>
                      <a:r>
                        <a:rPr lang="en-US" sz="2000" dirty="0">
                          <a:solidFill>
                            <a:schemeClr val="tx1"/>
                          </a:solidFill>
                        </a:rPr>
                        <a:t>Put labels close to data points</a:t>
                      </a:r>
                    </a:p>
                    <a:p>
                      <a:pPr lvl="0">
                        <a:buNone/>
                      </a:pPr>
                      <a:r>
                        <a:rPr lang="en-US" sz="2000" dirty="0">
                          <a:solidFill>
                            <a:schemeClr val="tx1"/>
                          </a:solidFill>
                        </a:rPr>
                        <a:t>Use similar colors for similar data</a:t>
                      </a:r>
                    </a:p>
                  </a:txBody>
                  <a:tcPr marL="101275" marR="101275" marT="50638" marB="50638" anchor="ctr">
                    <a:lnL>
                      <a:noFill/>
                    </a:lnL>
                    <a:lnR>
                      <a:noFill/>
                    </a:lnR>
                    <a:lnT>
                      <a:noFill/>
                    </a:lnT>
                    <a:lnB>
                      <a:noFill/>
                    </a:lnB>
                    <a:noFill/>
                  </a:tcPr>
                </a:tc>
                <a:extLst>
                  <a:ext uri="{0D108BD9-81ED-4DB2-BD59-A6C34878D82A}">
                    <a16:rowId xmlns:a16="http://schemas.microsoft.com/office/drawing/2014/main" val="3217242898"/>
                  </a:ext>
                </a:extLst>
              </a:tr>
              <a:tr h="749439">
                <a:tc>
                  <a:txBody>
                    <a:bodyPr/>
                    <a:lstStyle/>
                    <a:p>
                      <a:r>
                        <a:rPr lang="en-US" sz="2000" dirty="0">
                          <a:solidFill>
                            <a:schemeClr val="tx1"/>
                          </a:solidFill>
                        </a:rPr>
                        <a:t>Progressive disclosure</a:t>
                      </a:r>
                    </a:p>
                  </a:txBody>
                  <a:tcPr marL="101275" marR="101275" marT="50638" marB="50638" anchor="ctr">
                    <a:lnL>
                      <a:noFill/>
                    </a:lnL>
                    <a:lnR>
                      <a:noFill/>
                    </a:lnR>
                    <a:lnT>
                      <a:noFill/>
                    </a:lnT>
                    <a:lnB>
                      <a:noFill/>
                    </a:lnB>
                    <a:noFill/>
                  </a:tcPr>
                </a:tc>
                <a:tc>
                  <a:txBody>
                    <a:bodyPr/>
                    <a:lstStyle/>
                    <a:p>
                      <a:r>
                        <a:rPr lang="en-US" sz="2000" dirty="0">
                          <a:solidFill>
                            <a:schemeClr val="tx1"/>
                          </a:solidFill>
                        </a:rPr>
                        <a:t>Don’t show everything at once</a:t>
                      </a:r>
                    </a:p>
                  </a:txBody>
                  <a:tcPr marL="101275" marR="101275" marT="50638" marB="50638" anchor="ctr">
                    <a:lnL>
                      <a:noFill/>
                    </a:lnL>
                    <a:lnR>
                      <a:noFill/>
                    </a:lnR>
                    <a:lnT>
                      <a:noFill/>
                    </a:lnT>
                    <a:lnB>
                      <a:noFill/>
                    </a:lnB>
                    <a:noFill/>
                  </a:tcPr>
                </a:tc>
                <a:tc>
                  <a:txBody>
                    <a:bodyPr/>
                    <a:lstStyle/>
                    <a:p>
                      <a:r>
                        <a:rPr lang="en-US" sz="2000" dirty="0">
                          <a:solidFill>
                            <a:schemeClr val="tx1"/>
                          </a:solidFill>
                        </a:rPr>
                        <a:t>Dashboard tabs or filters, data stories</a:t>
                      </a:r>
                    </a:p>
                  </a:txBody>
                  <a:tcPr marL="101275" marR="101275" marT="50638" marB="50638" anchor="ctr">
                    <a:lnL>
                      <a:noFill/>
                    </a:lnL>
                    <a:lnR>
                      <a:noFill/>
                    </a:lnR>
                    <a:lnT>
                      <a:noFill/>
                    </a:lnT>
                    <a:lnB>
                      <a:noFill/>
                    </a:lnB>
                    <a:noFill/>
                  </a:tcPr>
                </a:tc>
                <a:extLst>
                  <a:ext uri="{0D108BD9-81ED-4DB2-BD59-A6C34878D82A}">
                    <a16:rowId xmlns:a16="http://schemas.microsoft.com/office/drawing/2014/main" val="3730628632"/>
                  </a:ext>
                </a:extLst>
              </a:tr>
            </a:tbl>
          </a:graphicData>
        </a:graphic>
      </p:graphicFrame>
    </p:spTree>
    <p:extLst>
      <p:ext uri="{BB962C8B-B14F-4D97-AF65-F5344CB8AC3E}">
        <p14:creationId xmlns:p14="http://schemas.microsoft.com/office/powerpoint/2010/main" val="3349895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0B6D-3A76-7824-CDAA-FDFE40EA7F6D}"/>
              </a:ext>
            </a:extLst>
          </p:cNvPr>
          <p:cNvSpPr>
            <a:spLocks noGrp="1"/>
          </p:cNvSpPr>
          <p:nvPr>
            <p:ph type="title"/>
          </p:nvPr>
        </p:nvSpPr>
        <p:spPr/>
        <p:txBody>
          <a:bodyPr/>
          <a:lstStyle/>
          <a:p>
            <a:r>
              <a:rPr lang="en-US" dirty="0"/>
              <a:t>Chart Junk</a:t>
            </a:r>
          </a:p>
        </p:txBody>
      </p:sp>
      <p:sp>
        <p:nvSpPr>
          <p:cNvPr id="3" name="Content Placeholder 2">
            <a:extLst>
              <a:ext uri="{FF2B5EF4-FFF2-40B4-BE49-F238E27FC236}">
                <a16:creationId xmlns:a16="http://schemas.microsoft.com/office/drawing/2014/main" id="{756C0BA8-8E4B-687E-BAD9-F7311B29E8BD}"/>
              </a:ext>
            </a:extLst>
          </p:cNvPr>
          <p:cNvSpPr>
            <a:spLocks noGrp="1"/>
          </p:cNvSpPr>
          <p:nvPr>
            <p:ph idx="1"/>
          </p:nvPr>
        </p:nvSpPr>
        <p:spPr>
          <a:xfrm>
            <a:off x="1104293" y="1527624"/>
            <a:ext cx="8946541" cy="4195481"/>
          </a:xfrm>
        </p:spPr>
        <p:txBody>
          <a:bodyPr vert="horz" lIns="91440" tIns="45720" rIns="91440" bIns="45720" rtlCol="0" anchor="t">
            <a:normAutofit/>
          </a:bodyPr>
          <a:lstStyle/>
          <a:p>
            <a:pPr marL="0" indent="0">
              <a:buNone/>
            </a:pPr>
            <a:r>
              <a:rPr lang="en-US" sz="2000" i="1" dirty="0"/>
              <a:t>Chart Junk is any visual element of a graph that is not necessary to understand the information represented on the graph.</a:t>
            </a:r>
          </a:p>
        </p:txBody>
      </p:sp>
      <p:pic>
        <p:nvPicPr>
          <p:cNvPr id="9" name="Picture 8">
            <a:extLst>
              <a:ext uri="{FF2B5EF4-FFF2-40B4-BE49-F238E27FC236}">
                <a16:creationId xmlns:a16="http://schemas.microsoft.com/office/drawing/2014/main" id="{D619459F-F034-E1BA-DE00-7B53297F2D2B}"/>
              </a:ext>
            </a:extLst>
          </p:cNvPr>
          <p:cNvPicPr>
            <a:picLocks noChangeAspect="1"/>
          </p:cNvPicPr>
          <p:nvPr/>
        </p:nvPicPr>
        <p:blipFill>
          <a:blip r:embed="rId2"/>
          <a:stretch>
            <a:fillRect/>
          </a:stretch>
        </p:blipFill>
        <p:spPr>
          <a:xfrm>
            <a:off x="2685525" y="2266287"/>
            <a:ext cx="6820949" cy="4591713"/>
          </a:xfrm>
          <a:prstGeom prst="rect">
            <a:avLst/>
          </a:prstGeom>
        </p:spPr>
      </p:pic>
    </p:spTree>
    <p:extLst>
      <p:ext uri="{BB962C8B-B14F-4D97-AF65-F5344CB8AC3E}">
        <p14:creationId xmlns:p14="http://schemas.microsoft.com/office/powerpoint/2010/main" val="562623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92613-9064-573D-08BB-9FB0F460F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8E150-1339-1DF7-529B-75E4AF1EE431}"/>
              </a:ext>
            </a:extLst>
          </p:cNvPr>
          <p:cNvSpPr>
            <a:spLocks noGrp="1"/>
          </p:cNvSpPr>
          <p:nvPr>
            <p:ph type="title"/>
          </p:nvPr>
        </p:nvSpPr>
        <p:spPr/>
        <p:txBody>
          <a:bodyPr/>
          <a:lstStyle/>
          <a:p>
            <a:r>
              <a:rPr lang="en-US" dirty="0"/>
              <a:t>Chart Junk</a:t>
            </a:r>
          </a:p>
        </p:txBody>
      </p:sp>
      <p:pic>
        <p:nvPicPr>
          <p:cNvPr id="9" name="Picture 8">
            <a:extLst>
              <a:ext uri="{FF2B5EF4-FFF2-40B4-BE49-F238E27FC236}">
                <a16:creationId xmlns:a16="http://schemas.microsoft.com/office/drawing/2014/main" id="{E996C6EA-EBD1-25AF-4E38-E2422347B418}"/>
              </a:ext>
            </a:extLst>
          </p:cNvPr>
          <p:cNvPicPr>
            <a:picLocks noChangeAspect="1"/>
          </p:cNvPicPr>
          <p:nvPr/>
        </p:nvPicPr>
        <p:blipFill>
          <a:blip r:embed="rId2"/>
          <a:stretch>
            <a:fillRect/>
          </a:stretch>
        </p:blipFill>
        <p:spPr>
          <a:xfrm>
            <a:off x="892699" y="1059397"/>
            <a:ext cx="8613775" cy="5798604"/>
          </a:xfrm>
          <a:prstGeom prst="rect">
            <a:avLst/>
          </a:prstGeom>
        </p:spPr>
      </p:pic>
      <p:sp>
        <p:nvSpPr>
          <p:cNvPr id="4" name="TextBox 3">
            <a:extLst>
              <a:ext uri="{FF2B5EF4-FFF2-40B4-BE49-F238E27FC236}">
                <a16:creationId xmlns:a16="http://schemas.microsoft.com/office/drawing/2014/main" id="{CB93A392-6369-5035-B374-D08D9EDEE62F}"/>
              </a:ext>
            </a:extLst>
          </p:cNvPr>
          <p:cNvSpPr txBox="1"/>
          <p:nvPr/>
        </p:nvSpPr>
        <p:spPr>
          <a:xfrm>
            <a:off x="10297422" y="2136761"/>
            <a:ext cx="1371600" cy="646331"/>
          </a:xfrm>
          <a:prstGeom prst="rect">
            <a:avLst/>
          </a:prstGeom>
          <a:noFill/>
        </p:spPr>
        <p:txBody>
          <a:bodyPr wrap="square" rtlCol="0">
            <a:spAutoFit/>
          </a:bodyPr>
          <a:lstStyle/>
          <a:p>
            <a:r>
              <a:rPr lang="en-US" dirty="0"/>
              <a:t>THIS IS A BAD SIGN!</a:t>
            </a:r>
          </a:p>
        </p:txBody>
      </p:sp>
      <p:cxnSp>
        <p:nvCxnSpPr>
          <p:cNvPr id="6" name="Straight Arrow Connector 5">
            <a:extLst>
              <a:ext uri="{FF2B5EF4-FFF2-40B4-BE49-F238E27FC236}">
                <a16:creationId xmlns:a16="http://schemas.microsoft.com/office/drawing/2014/main" id="{BA1A6026-F77B-8078-3A0D-5853B49A3216}"/>
              </a:ext>
            </a:extLst>
          </p:cNvPr>
          <p:cNvCxnSpPr>
            <a:cxnSpLocks/>
            <a:stCxn id="4" idx="1"/>
          </p:cNvCxnSpPr>
          <p:nvPr/>
        </p:nvCxnSpPr>
        <p:spPr>
          <a:xfrm flipH="1" flipV="1">
            <a:off x="9403593" y="1782078"/>
            <a:ext cx="893829" cy="677849"/>
          </a:xfrm>
          <a:prstGeom prst="straightConnector1">
            <a:avLst/>
          </a:prstGeom>
          <a:ln w="57150">
            <a:solidFill>
              <a:schemeClr val="tx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298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E535-8122-758B-2048-A1DDE901B3B1}"/>
              </a:ext>
            </a:extLst>
          </p:cNvPr>
          <p:cNvSpPr>
            <a:spLocks noGrp="1"/>
          </p:cNvSpPr>
          <p:nvPr>
            <p:ph type="title"/>
          </p:nvPr>
        </p:nvSpPr>
        <p:spPr/>
        <p:txBody>
          <a:bodyPr/>
          <a:lstStyle/>
          <a:p>
            <a:r>
              <a:rPr lang="en-US" dirty="0"/>
              <a:t>Identify the Junk</a:t>
            </a:r>
          </a:p>
        </p:txBody>
      </p:sp>
      <p:pic>
        <p:nvPicPr>
          <p:cNvPr id="5" name="Content Placeholder 4" descr="A graph of colored bars&#10;&#10;AI-generated content may be incorrect.">
            <a:extLst>
              <a:ext uri="{FF2B5EF4-FFF2-40B4-BE49-F238E27FC236}">
                <a16:creationId xmlns:a16="http://schemas.microsoft.com/office/drawing/2014/main" id="{6FE845B6-23A6-0830-1408-7407CBFA8F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140" y="1331118"/>
            <a:ext cx="9316694" cy="5240641"/>
          </a:xfrm>
        </p:spPr>
      </p:pic>
      <p:sp>
        <p:nvSpPr>
          <p:cNvPr id="6" name="Rectangle 5">
            <a:extLst>
              <a:ext uri="{FF2B5EF4-FFF2-40B4-BE49-F238E27FC236}">
                <a16:creationId xmlns:a16="http://schemas.microsoft.com/office/drawing/2014/main" id="{699BE758-A682-47EA-E56C-A8BEDF1E0471}"/>
              </a:ext>
            </a:extLst>
          </p:cNvPr>
          <p:cNvSpPr/>
          <p:nvPr/>
        </p:nvSpPr>
        <p:spPr>
          <a:xfrm>
            <a:off x="8070574" y="1542553"/>
            <a:ext cx="1733384" cy="373711"/>
          </a:xfrm>
          <a:prstGeom prst="rect">
            <a:avLst/>
          </a:prstGeom>
          <a:solidFill>
            <a:srgbClr val="CEA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99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16B80-E824-8C46-A7EE-EFF8F6774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23AB3-1C62-36E0-6DBD-A7EAE865DAD1}"/>
              </a:ext>
            </a:extLst>
          </p:cNvPr>
          <p:cNvSpPr>
            <a:spLocks noGrp="1"/>
          </p:cNvSpPr>
          <p:nvPr>
            <p:ph type="title"/>
          </p:nvPr>
        </p:nvSpPr>
        <p:spPr/>
        <p:txBody>
          <a:bodyPr/>
          <a:lstStyle/>
          <a:p>
            <a:r>
              <a:rPr lang="en-US" dirty="0"/>
              <a:t>Removing Chart Junk</a:t>
            </a:r>
          </a:p>
        </p:txBody>
      </p:sp>
      <p:pic>
        <p:nvPicPr>
          <p:cNvPr id="5" name="Content Placeholder 4" descr="A graph of colored bars&#10;&#10;AI-generated content may be incorrect.">
            <a:extLst>
              <a:ext uri="{FF2B5EF4-FFF2-40B4-BE49-F238E27FC236}">
                <a16:creationId xmlns:a16="http://schemas.microsoft.com/office/drawing/2014/main" id="{DCE75C39-1A27-01CB-6C66-AB959D2F8DE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083"/>
          <a:stretch/>
        </p:blipFill>
        <p:spPr>
          <a:xfrm>
            <a:off x="781847" y="1331119"/>
            <a:ext cx="9404722" cy="5074163"/>
          </a:xfrm>
        </p:spPr>
      </p:pic>
    </p:spTree>
    <p:extLst>
      <p:ext uri="{BB962C8B-B14F-4D97-AF65-F5344CB8AC3E}">
        <p14:creationId xmlns:p14="http://schemas.microsoft.com/office/powerpoint/2010/main" val="162319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0DA16-53F4-9910-B5EB-809A2EC36610}"/>
              </a:ext>
            </a:extLst>
          </p:cNvPr>
          <p:cNvSpPr>
            <a:spLocks noGrp="1"/>
          </p:cNvSpPr>
          <p:nvPr>
            <p:ph type="title"/>
          </p:nvPr>
        </p:nvSpPr>
        <p:spPr/>
        <p:txBody>
          <a:bodyPr/>
          <a:lstStyle/>
          <a:p>
            <a:r>
              <a:rPr lang="en-US" dirty="0"/>
              <a:t>Removing Chart Junk</a:t>
            </a:r>
          </a:p>
        </p:txBody>
      </p:sp>
      <p:pic>
        <p:nvPicPr>
          <p:cNvPr id="5" name="Content Placeholder 4" descr="A graph of different colored bars&#10;&#10;AI-generated content may be incorrect.">
            <a:extLst>
              <a:ext uri="{FF2B5EF4-FFF2-40B4-BE49-F238E27FC236}">
                <a16:creationId xmlns:a16="http://schemas.microsoft.com/office/drawing/2014/main" id="{E8058401-52D3-C338-76C3-6EF41D4FD05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083"/>
          <a:stretch/>
        </p:blipFill>
        <p:spPr>
          <a:xfrm>
            <a:off x="773895" y="1331119"/>
            <a:ext cx="9404722" cy="5074163"/>
          </a:xfrm>
        </p:spPr>
      </p:pic>
    </p:spTree>
    <p:extLst>
      <p:ext uri="{BB962C8B-B14F-4D97-AF65-F5344CB8AC3E}">
        <p14:creationId xmlns:p14="http://schemas.microsoft.com/office/powerpoint/2010/main" val="30698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CC666B3-C51A-418C-5042-8302632A0701}"/>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Outline</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FF29F00E-4960-A7A5-C6F9-0CEC2D0247DB}"/>
              </a:ext>
            </a:extLst>
          </p:cNvPr>
          <p:cNvGraphicFramePr>
            <a:graphicFrameLocks noGrp="1"/>
          </p:cNvGraphicFramePr>
          <p:nvPr>
            <p:ph idx="1"/>
            <p:extLst>
              <p:ext uri="{D42A27DB-BD31-4B8C-83A1-F6EECF244321}">
                <p14:modId xmlns:p14="http://schemas.microsoft.com/office/powerpoint/2010/main" val="417431453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66264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1A35-6167-BE9A-3F4A-8A60921C94A7}"/>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585AFB64-B442-0735-536C-3CB7D1671C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083"/>
          <a:stretch/>
        </p:blipFill>
        <p:spPr>
          <a:xfrm>
            <a:off x="734138" y="1331119"/>
            <a:ext cx="9404723" cy="5074164"/>
          </a:xfrm>
        </p:spPr>
      </p:pic>
    </p:spTree>
    <p:extLst>
      <p:ext uri="{BB962C8B-B14F-4D97-AF65-F5344CB8AC3E}">
        <p14:creationId xmlns:p14="http://schemas.microsoft.com/office/powerpoint/2010/main" val="735439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A73D-590B-E560-B265-EC7E2C76B719}"/>
              </a:ext>
            </a:extLst>
          </p:cNvPr>
          <p:cNvSpPr>
            <a:spLocks noGrp="1"/>
          </p:cNvSpPr>
          <p:nvPr>
            <p:ph type="title"/>
          </p:nvPr>
        </p:nvSpPr>
        <p:spPr/>
        <p:txBody>
          <a:bodyPr/>
          <a:lstStyle/>
          <a:p>
            <a:r>
              <a:rPr lang="en-US" dirty="0"/>
              <a:t>Removing Chart Junk</a:t>
            </a:r>
          </a:p>
        </p:txBody>
      </p:sp>
      <p:pic>
        <p:nvPicPr>
          <p:cNvPr id="5" name="Content Placeholder 4" descr="A bar graph with different colored bars&#10;&#10;AI-generated content may be incorrect.">
            <a:extLst>
              <a:ext uri="{FF2B5EF4-FFF2-40B4-BE49-F238E27FC236}">
                <a16:creationId xmlns:a16="http://schemas.microsoft.com/office/drawing/2014/main" id="{4001B4C8-1E82-38E9-0875-EF361CB3128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5913"/>
          <a:stretch/>
        </p:blipFill>
        <p:spPr>
          <a:xfrm>
            <a:off x="742090" y="1331119"/>
            <a:ext cx="9308743" cy="4926558"/>
          </a:xfrm>
        </p:spPr>
      </p:pic>
    </p:spTree>
    <p:extLst>
      <p:ext uri="{BB962C8B-B14F-4D97-AF65-F5344CB8AC3E}">
        <p14:creationId xmlns:p14="http://schemas.microsoft.com/office/powerpoint/2010/main" val="1235345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8DDC-8832-9534-7A05-C6D44696B5EC}"/>
              </a:ext>
            </a:extLst>
          </p:cNvPr>
          <p:cNvSpPr>
            <a:spLocks noGrp="1"/>
          </p:cNvSpPr>
          <p:nvPr>
            <p:ph type="title"/>
          </p:nvPr>
        </p:nvSpPr>
        <p:spPr/>
        <p:txBody>
          <a:bodyPr/>
          <a:lstStyle/>
          <a:p>
            <a:r>
              <a:rPr lang="en-US" dirty="0"/>
              <a:t>Removing Chart Junk</a:t>
            </a:r>
          </a:p>
        </p:txBody>
      </p:sp>
      <p:pic>
        <p:nvPicPr>
          <p:cNvPr id="5" name="Content Placeholder 4" descr="A graph of colored bars&#10;&#10;AI-generated content may be incorrect.">
            <a:extLst>
              <a:ext uri="{FF2B5EF4-FFF2-40B4-BE49-F238E27FC236}">
                <a16:creationId xmlns:a16="http://schemas.microsoft.com/office/drawing/2014/main" id="{33BEC866-816A-4FC9-9CA0-C983B1E8AB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121"/>
          <a:stretch/>
        </p:blipFill>
        <p:spPr>
          <a:xfrm>
            <a:off x="646110" y="1331118"/>
            <a:ext cx="9404723" cy="4966315"/>
          </a:xfrm>
        </p:spPr>
      </p:pic>
    </p:spTree>
    <p:extLst>
      <p:ext uri="{BB962C8B-B14F-4D97-AF65-F5344CB8AC3E}">
        <p14:creationId xmlns:p14="http://schemas.microsoft.com/office/powerpoint/2010/main" val="4190452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1EC0-10CB-85D4-7F83-F1972ED5F2A4}"/>
              </a:ext>
            </a:extLst>
          </p:cNvPr>
          <p:cNvSpPr>
            <a:spLocks noGrp="1"/>
          </p:cNvSpPr>
          <p:nvPr>
            <p:ph type="title"/>
          </p:nvPr>
        </p:nvSpPr>
        <p:spPr/>
        <p:txBody>
          <a:bodyPr/>
          <a:lstStyle/>
          <a:p>
            <a:r>
              <a:rPr lang="en-US" dirty="0"/>
              <a:t>Removing Chart Junk</a:t>
            </a:r>
          </a:p>
        </p:txBody>
      </p:sp>
      <p:pic>
        <p:nvPicPr>
          <p:cNvPr id="5" name="Content Placeholder 4" descr="A bar graph with different colored bars&#10;&#10;AI-generated content may be incorrect.">
            <a:extLst>
              <a:ext uri="{FF2B5EF4-FFF2-40B4-BE49-F238E27FC236}">
                <a16:creationId xmlns:a16="http://schemas.microsoft.com/office/drawing/2014/main" id="{2224DED3-7C7A-ABCA-064E-1DBD820E8BE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121"/>
          <a:stretch/>
        </p:blipFill>
        <p:spPr>
          <a:xfrm>
            <a:off x="710284" y="1331118"/>
            <a:ext cx="9404723" cy="4966315"/>
          </a:xfrm>
        </p:spPr>
      </p:pic>
    </p:spTree>
    <p:extLst>
      <p:ext uri="{BB962C8B-B14F-4D97-AF65-F5344CB8AC3E}">
        <p14:creationId xmlns:p14="http://schemas.microsoft.com/office/powerpoint/2010/main" val="4289890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ECF3-583B-F06D-9195-36D9EBC2BF53}"/>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3E7DD7BE-C3D7-70FA-25E6-BE324EC5C8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121"/>
          <a:stretch/>
        </p:blipFill>
        <p:spPr>
          <a:xfrm>
            <a:off x="646111" y="1331119"/>
            <a:ext cx="9404722" cy="4966314"/>
          </a:xfrm>
        </p:spPr>
      </p:pic>
    </p:spTree>
    <p:extLst>
      <p:ext uri="{BB962C8B-B14F-4D97-AF65-F5344CB8AC3E}">
        <p14:creationId xmlns:p14="http://schemas.microsoft.com/office/powerpoint/2010/main" val="1795276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E553-61C2-EF90-B312-916C0C46183D}"/>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DEB5AF35-9820-A0E4-6BAA-E33761D479B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5971"/>
          <a:stretch/>
        </p:blipFill>
        <p:spPr>
          <a:xfrm>
            <a:off x="646110" y="1331119"/>
            <a:ext cx="9404723" cy="4974266"/>
          </a:xfrm>
        </p:spPr>
      </p:pic>
    </p:spTree>
    <p:extLst>
      <p:ext uri="{BB962C8B-B14F-4D97-AF65-F5344CB8AC3E}">
        <p14:creationId xmlns:p14="http://schemas.microsoft.com/office/powerpoint/2010/main" val="3983760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4987-8B69-B73F-695A-B0AA6C78C528}"/>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40DE8E6C-4B39-EC75-D137-7AE70DDA599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8316"/>
          <a:stretch/>
        </p:blipFill>
        <p:spPr>
          <a:xfrm>
            <a:off x="646111" y="1319959"/>
            <a:ext cx="9404723" cy="4850253"/>
          </a:xfrm>
        </p:spPr>
      </p:pic>
    </p:spTree>
    <p:extLst>
      <p:ext uri="{BB962C8B-B14F-4D97-AF65-F5344CB8AC3E}">
        <p14:creationId xmlns:p14="http://schemas.microsoft.com/office/powerpoint/2010/main" val="2111631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E32E-542C-C3F8-C3A3-7186F18660C5}"/>
              </a:ext>
            </a:extLst>
          </p:cNvPr>
          <p:cNvSpPr>
            <a:spLocks noGrp="1"/>
          </p:cNvSpPr>
          <p:nvPr>
            <p:ph type="title"/>
          </p:nvPr>
        </p:nvSpPr>
        <p:spPr/>
        <p:txBody>
          <a:bodyPr/>
          <a:lstStyle/>
          <a:p>
            <a:r>
              <a:rPr lang="en-US" dirty="0"/>
              <a:t>Removing Chart Junk</a:t>
            </a:r>
          </a:p>
        </p:txBody>
      </p:sp>
      <p:pic>
        <p:nvPicPr>
          <p:cNvPr id="5" name="Content Placeholder 4" descr="A graph with different colored bars&#10;&#10;AI-generated content may be incorrect.">
            <a:extLst>
              <a:ext uri="{FF2B5EF4-FFF2-40B4-BE49-F238E27FC236}">
                <a16:creationId xmlns:a16="http://schemas.microsoft.com/office/drawing/2014/main" id="{8D605495-D2C3-B48B-7B14-5D769C51F0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721"/>
          <a:stretch/>
        </p:blipFill>
        <p:spPr>
          <a:xfrm>
            <a:off x="646111" y="1335864"/>
            <a:ext cx="9404723" cy="4723032"/>
          </a:xfrm>
        </p:spPr>
      </p:pic>
    </p:spTree>
    <p:extLst>
      <p:ext uri="{BB962C8B-B14F-4D97-AF65-F5344CB8AC3E}">
        <p14:creationId xmlns:p14="http://schemas.microsoft.com/office/powerpoint/2010/main" val="3681124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9352-5DD7-A543-30DF-085906B07F83}"/>
              </a:ext>
            </a:extLst>
          </p:cNvPr>
          <p:cNvSpPr>
            <a:spLocks noGrp="1"/>
          </p:cNvSpPr>
          <p:nvPr>
            <p:ph type="title"/>
          </p:nvPr>
        </p:nvSpPr>
        <p:spPr/>
        <p:txBody>
          <a:bodyPr/>
          <a:lstStyle/>
          <a:p>
            <a:r>
              <a:rPr lang="en-US" dirty="0"/>
              <a:t>Removing Chart Junk</a:t>
            </a:r>
          </a:p>
        </p:txBody>
      </p:sp>
      <p:pic>
        <p:nvPicPr>
          <p:cNvPr id="5" name="Content Placeholder 4" descr="A graph of a number of individuals&#10;&#10;AI-generated content may be incorrect.">
            <a:extLst>
              <a:ext uri="{FF2B5EF4-FFF2-40B4-BE49-F238E27FC236}">
                <a16:creationId xmlns:a16="http://schemas.microsoft.com/office/drawing/2014/main" id="{716FA4E8-F4B9-E713-A66F-63AEA2955D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149"/>
          <a:stretch/>
        </p:blipFill>
        <p:spPr>
          <a:xfrm>
            <a:off x="789798" y="1331119"/>
            <a:ext cx="9204992" cy="4600554"/>
          </a:xfrm>
        </p:spPr>
      </p:pic>
    </p:spTree>
    <p:extLst>
      <p:ext uri="{BB962C8B-B14F-4D97-AF65-F5344CB8AC3E}">
        <p14:creationId xmlns:p14="http://schemas.microsoft.com/office/powerpoint/2010/main" val="246690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7AA9-3CF4-BE7E-DD05-D33516B4D5E1}"/>
              </a:ext>
            </a:extLst>
          </p:cNvPr>
          <p:cNvSpPr>
            <a:spLocks noGrp="1"/>
          </p:cNvSpPr>
          <p:nvPr>
            <p:ph type="title"/>
          </p:nvPr>
        </p:nvSpPr>
        <p:spPr/>
        <p:txBody>
          <a:bodyPr/>
          <a:lstStyle/>
          <a:p>
            <a:r>
              <a:rPr lang="en-US" dirty="0"/>
              <a:t>Removing Chart Junk</a:t>
            </a:r>
          </a:p>
        </p:txBody>
      </p:sp>
      <p:pic>
        <p:nvPicPr>
          <p:cNvPr id="5" name="Content Placeholder 4" descr="A graph of a number of individuals&#10;&#10;AI-generated content may be incorrect.">
            <a:extLst>
              <a:ext uri="{FF2B5EF4-FFF2-40B4-BE49-F238E27FC236}">
                <a16:creationId xmlns:a16="http://schemas.microsoft.com/office/drawing/2014/main" id="{08DAE96E-7F4F-C12F-BE47-8A4BB6B584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546"/>
          <a:stretch/>
        </p:blipFill>
        <p:spPr>
          <a:xfrm>
            <a:off x="718236" y="1331118"/>
            <a:ext cx="9332598" cy="4695971"/>
          </a:xfrm>
        </p:spPr>
      </p:pic>
    </p:spTree>
    <p:extLst>
      <p:ext uri="{BB962C8B-B14F-4D97-AF65-F5344CB8AC3E}">
        <p14:creationId xmlns:p14="http://schemas.microsoft.com/office/powerpoint/2010/main" val="296375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5DD8B-A51E-D028-C207-929EC4100914}"/>
              </a:ext>
            </a:extLst>
          </p:cNvPr>
          <p:cNvSpPr>
            <a:spLocks noGrp="1"/>
          </p:cNvSpPr>
          <p:nvPr>
            <p:ph type="title"/>
          </p:nvPr>
        </p:nvSpPr>
        <p:spPr/>
        <p:txBody>
          <a:bodyPr/>
          <a:lstStyle/>
          <a:p>
            <a:r>
              <a:rPr lang="en-US"/>
              <a:t>Excellent Resources</a:t>
            </a:r>
            <a:endParaRPr lang="en-US" dirty="0"/>
          </a:p>
        </p:txBody>
      </p:sp>
      <p:pic>
        <p:nvPicPr>
          <p:cNvPr id="5" name="Picture 4">
            <a:extLst>
              <a:ext uri="{FF2B5EF4-FFF2-40B4-BE49-F238E27FC236}">
                <a16:creationId xmlns:a16="http://schemas.microsoft.com/office/drawing/2014/main" id="{E707DD09-D9B1-CA91-009B-0682379104D7}"/>
              </a:ext>
            </a:extLst>
          </p:cNvPr>
          <p:cNvPicPr>
            <a:picLocks noChangeAspect="1"/>
          </p:cNvPicPr>
          <p:nvPr/>
        </p:nvPicPr>
        <p:blipFill>
          <a:blip r:embed="rId2"/>
          <a:stretch>
            <a:fillRect/>
          </a:stretch>
        </p:blipFill>
        <p:spPr>
          <a:xfrm>
            <a:off x="1624010" y="1536121"/>
            <a:ext cx="3608551" cy="4486524"/>
          </a:xfrm>
          <a:prstGeom prst="rect">
            <a:avLst/>
          </a:prstGeom>
        </p:spPr>
      </p:pic>
      <p:pic>
        <p:nvPicPr>
          <p:cNvPr id="10246" name="Picture 6" descr="Effective Data Storytelling: University ...">
            <a:extLst>
              <a:ext uri="{FF2B5EF4-FFF2-40B4-BE49-F238E27FC236}">
                <a16:creationId xmlns:a16="http://schemas.microsoft.com/office/drawing/2014/main" id="{E3BFC393-DA14-524C-6576-F8E5DF3F13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0" r="16423"/>
          <a:stretch/>
        </p:blipFill>
        <p:spPr bwMode="auto">
          <a:xfrm>
            <a:off x="6897852" y="1536121"/>
            <a:ext cx="3047999" cy="448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31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77B95-4A65-2DCB-C966-5E4F069433F1}"/>
              </a:ext>
            </a:extLst>
          </p:cNvPr>
          <p:cNvSpPr>
            <a:spLocks noGrp="1"/>
          </p:cNvSpPr>
          <p:nvPr>
            <p:ph type="title"/>
          </p:nvPr>
        </p:nvSpPr>
        <p:spPr/>
        <p:txBody>
          <a:bodyPr/>
          <a:lstStyle/>
          <a:p>
            <a:r>
              <a:rPr lang="en-US" dirty="0"/>
              <a:t>Removing Chart Junk</a:t>
            </a:r>
          </a:p>
        </p:txBody>
      </p:sp>
      <p:pic>
        <p:nvPicPr>
          <p:cNvPr id="5" name="Content Placeholder 4" descr="A graph of a bar graph&#10;&#10;AI-generated content may be incorrect.">
            <a:extLst>
              <a:ext uri="{FF2B5EF4-FFF2-40B4-BE49-F238E27FC236}">
                <a16:creationId xmlns:a16="http://schemas.microsoft.com/office/drawing/2014/main" id="{B4DE0294-D103-64B1-3A09-5A89A8FD9F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850"/>
          <a:stretch/>
        </p:blipFill>
        <p:spPr>
          <a:xfrm>
            <a:off x="646111" y="1331119"/>
            <a:ext cx="9404722" cy="4703921"/>
          </a:xfrm>
        </p:spPr>
      </p:pic>
    </p:spTree>
    <p:extLst>
      <p:ext uri="{BB962C8B-B14F-4D97-AF65-F5344CB8AC3E}">
        <p14:creationId xmlns:p14="http://schemas.microsoft.com/office/powerpoint/2010/main" val="3463005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7190-57EC-833C-5748-E1EA54BDF734}"/>
              </a:ext>
            </a:extLst>
          </p:cNvPr>
          <p:cNvSpPr>
            <a:spLocks noGrp="1"/>
          </p:cNvSpPr>
          <p:nvPr>
            <p:ph type="title"/>
          </p:nvPr>
        </p:nvSpPr>
        <p:spPr/>
        <p:txBody>
          <a:bodyPr/>
          <a:lstStyle/>
          <a:p>
            <a:r>
              <a:rPr lang="en-US" dirty="0"/>
              <a:t>Removing Chart Junk</a:t>
            </a:r>
          </a:p>
        </p:txBody>
      </p:sp>
      <p:pic>
        <p:nvPicPr>
          <p:cNvPr id="5" name="Content Placeholder 4" descr="A graph with numbers and a bar&#10;&#10;AI-generated content may be incorrect.">
            <a:extLst>
              <a:ext uri="{FF2B5EF4-FFF2-40B4-BE49-F238E27FC236}">
                <a16:creationId xmlns:a16="http://schemas.microsoft.com/office/drawing/2014/main" id="{4F38D78E-FD9D-EFA0-CCC7-7E8A07C0C5B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033"/>
          <a:stretch/>
        </p:blipFill>
        <p:spPr>
          <a:xfrm>
            <a:off x="646111" y="1331119"/>
            <a:ext cx="9467948" cy="4791386"/>
          </a:xfrm>
        </p:spPr>
      </p:pic>
    </p:spTree>
    <p:extLst>
      <p:ext uri="{BB962C8B-B14F-4D97-AF65-F5344CB8AC3E}">
        <p14:creationId xmlns:p14="http://schemas.microsoft.com/office/powerpoint/2010/main" val="896261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6D27-82DD-6411-E99F-5BE73F5C8913}"/>
              </a:ext>
            </a:extLst>
          </p:cNvPr>
          <p:cNvSpPr>
            <a:spLocks noGrp="1"/>
          </p:cNvSpPr>
          <p:nvPr>
            <p:ph type="title"/>
          </p:nvPr>
        </p:nvSpPr>
        <p:spPr/>
        <p:txBody>
          <a:bodyPr/>
          <a:lstStyle/>
          <a:p>
            <a:r>
              <a:rPr lang="en-US" dirty="0"/>
              <a:t>Removing Chart Junk</a:t>
            </a:r>
          </a:p>
        </p:txBody>
      </p:sp>
      <p:pic>
        <p:nvPicPr>
          <p:cNvPr id="5" name="Content Placeholder 4" descr="A graph with numbers and text&#10;&#10;AI-generated content may be incorrect.">
            <a:extLst>
              <a:ext uri="{FF2B5EF4-FFF2-40B4-BE49-F238E27FC236}">
                <a16:creationId xmlns:a16="http://schemas.microsoft.com/office/drawing/2014/main" id="{32BD04D3-D4A8-C4A9-828E-5062E6BA38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3036"/>
          <a:stretch/>
        </p:blipFill>
        <p:spPr>
          <a:xfrm>
            <a:off x="646110" y="1331118"/>
            <a:ext cx="9404723" cy="4600555"/>
          </a:xfrm>
        </p:spPr>
      </p:pic>
    </p:spTree>
    <p:extLst>
      <p:ext uri="{BB962C8B-B14F-4D97-AF65-F5344CB8AC3E}">
        <p14:creationId xmlns:p14="http://schemas.microsoft.com/office/powerpoint/2010/main" val="3863902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2E73-2D1A-B360-9C09-8A874B8E283C}"/>
              </a:ext>
            </a:extLst>
          </p:cNvPr>
          <p:cNvSpPr>
            <a:spLocks noGrp="1"/>
          </p:cNvSpPr>
          <p:nvPr>
            <p:ph type="title"/>
          </p:nvPr>
        </p:nvSpPr>
        <p:spPr/>
        <p:txBody>
          <a:bodyPr/>
          <a:lstStyle/>
          <a:p>
            <a:r>
              <a:rPr lang="en-US" dirty="0"/>
              <a:t>Removing Chart Junk</a:t>
            </a:r>
          </a:p>
        </p:txBody>
      </p:sp>
      <p:pic>
        <p:nvPicPr>
          <p:cNvPr id="5" name="Content Placeholder 4" descr="A graph of numbers and a number of data&#10;&#10;AI-generated content may be incorrect.">
            <a:extLst>
              <a:ext uri="{FF2B5EF4-FFF2-40B4-BE49-F238E27FC236}">
                <a16:creationId xmlns:a16="http://schemas.microsoft.com/office/drawing/2014/main" id="{CA5A7D18-8C1F-9902-55CD-0C35C83727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3486"/>
          <a:stretch/>
        </p:blipFill>
        <p:spPr>
          <a:xfrm>
            <a:off x="646110" y="1331118"/>
            <a:ext cx="9404723" cy="4576701"/>
          </a:xfrm>
        </p:spPr>
      </p:pic>
    </p:spTree>
    <p:extLst>
      <p:ext uri="{BB962C8B-B14F-4D97-AF65-F5344CB8AC3E}">
        <p14:creationId xmlns:p14="http://schemas.microsoft.com/office/powerpoint/2010/main" val="3784885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8221-42FA-0A1C-52D7-CC7BA164DF94}"/>
              </a:ext>
            </a:extLst>
          </p:cNvPr>
          <p:cNvSpPr>
            <a:spLocks noGrp="1"/>
          </p:cNvSpPr>
          <p:nvPr>
            <p:ph type="title"/>
          </p:nvPr>
        </p:nvSpPr>
        <p:spPr/>
        <p:txBody>
          <a:bodyPr/>
          <a:lstStyle/>
          <a:p>
            <a:r>
              <a:rPr lang="en-US" dirty="0"/>
              <a:t>Removing Chart Junk</a:t>
            </a:r>
          </a:p>
        </p:txBody>
      </p:sp>
      <p:pic>
        <p:nvPicPr>
          <p:cNvPr id="5" name="Content Placeholder 4" descr="A graph with numbers and text&#10;&#10;AI-generated content may be incorrect.">
            <a:extLst>
              <a:ext uri="{FF2B5EF4-FFF2-40B4-BE49-F238E27FC236}">
                <a16:creationId xmlns:a16="http://schemas.microsoft.com/office/drawing/2014/main" id="{5CD57619-DFEF-44A9-597E-64E36DCB8B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4689"/>
          <a:stretch/>
        </p:blipFill>
        <p:spPr>
          <a:xfrm>
            <a:off x="646110" y="1331118"/>
            <a:ext cx="9404723" cy="4513091"/>
          </a:xfrm>
        </p:spPr>
      </p:pic>
    </p:spTree>
    <p:extLst>
      <p:ext uri="{BB962C8B-B14F-4D97-AF65-F5344CB8AC3E}">
        <p14:creationId xmlns:p14="http://schemas.microsoft.com/office/powerpoint/2010/main" val="924556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98680-3648-941C-093E-A0655E672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329B4-1A47-EF74-CABF-6331BA9C749C}"/>
              </a:ext>
            </a:extLst>
          </p:cNvPr>
          <p:cNvSpPr>
            <a:spLocks noGrp="1"/>
          </p:cNvSpPr>
          <p:nvPr>
            <p:ph type="title"/>
          </p:nvPr>
        </p:nvSpPr>
        <p:spPr/>
        <p:txBody>
          <a:bodyPr/>
          <a:lstStyle/>
          <a:p>
            <a:endParaRPr lang="en-US"/>
          </a:p>
        </p:txBody>
      </p:sp>
      <p:pic>
        <p:nvPicPr>
          <p:cNvPr id="6146" name="Picture 2" descr="Data to ink ratio applied to a chart">
            <a:extLst>
              <a:ext uri="{FF2B5EF4-FFF2-40B4-BE49-F238E27FC236}">
                <a16:creationId xmlns:a16="http://schemas.microsoft.com/office/drawing/2014/main" id="{C17CBC10-239A-D280-3728-9DB1B26CD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31" y="452718"/>
            <a:ext cx="9860281" cy="55464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0BD736-57A1-C921-51B6-E33184ACF0A0}"/>
              </a:ext>
            </a:extLst>
          </p:cNvPr>
          <p:cNvSpPr txBox="1"/>
          <p:nvPr/>
        </p:nvSpPr>
        <p:spPr>
          <a:xfrm>
            <a:off x="9814560" y="6309360"/>
            <a:ext cx="2377440" cy="369332"/>
          </a:xfrm>
          <a:prstGeom prst="rect">
            <a:avLst/>
          </a:prstGeom>
          <a:noFill/>
        </p:spPr>
        <p:txBody>
          <a:bodyPr wrap="square" rtlCol="0">
            <a:spAutoFit/>
          </a:bodyPr>
          <a:lstStyle/>
          <a:p>
            <a:r>
              <a:rPr lang="en-US" dirty="0">
                <a:hlinkClick r:id="rId3"/>
              </a:rPr>
              <a:t>LEARN MORE HERE</a:t>
            </a:r>
            <a:endParaRPr lang="en-US" dirty="0"/>
          </a:p>
        </p:txBody>
      </p:sp>
    </p:spTree>
    <p:extLst>
      <p:ext uri="{BB962C8B-B14F-4D97-AF65-F5344CB8AC3E}">
        <p14:creationId xmlns:p14="http://schemas.microsoft.com/office/powerpoint/2010/main" val="2600803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75C40-68C5-B7A1-6E00-4CBB24648B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79570-10A7-ED63-1DB8-E975AB7D35C2}"/>
              </a:ext>
            </a:extLst>
          </p:cNvPr>
          <p:cNvSpPr>
            <a:spLocks noGrp="1"/>
          </p:cNvSpPr>
          <p:nvPr>
            <p:ph type="title"/>
          </p:nvPr>
        </p:nvSpPr>
        <p:spPr/>
        <p:txBody>
          <a:bodyPr/>
          <a:lstStyle/>
          <a:p>
            <a:r>
              <a:rPr lang="en-US" dirty="0"/>
              <a:t>Identify the Junk</a:t>
            </a:r>
          </a:p>
        </p:txBody>
      </p:sp>
      <p:pic>
        <p:nvPicPr>
          <p:cNvPr id="5" name="Content Placeholder 4" descr="A graph of colored bars&#10;&#10;AI-generated content may be incorrect.">
            <a:extLst>
              <a:ext uri="{FF2B5EF4-FFF2-40B4-BE49-F238E27FC236}">
                <a16:creationId xmlns:a16="http://schemas.microsoft.com/office/drawing/2014/main" id="{6FE3C6A6-1B9F-421E-3B86-04B0EA1AD0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5201"/>
          <a:stretch/>
        </p:blipFill>
        <p:spPr>
          <a:xfrm>
            <a:off x="734140" y="1331119"/>
            <a:ext cx="9316694" cy="4968082"/>
          </a:xfrm>
        </p:spPr>
      </p:pic>
      <p:sp>
        <p:nvSpPr>
          <p:cNvPr id="6" name="Rectangle 5">
            <a:extLst>
              <a:ext uri="{FF2B5EF4-FFF2-40B4-BE49-F238E27FC236}">
                <a16:creationId xmlns:a16="http://schemas.microsoft.com/office/drawing/2014/main" id="{8CE232A6-24E3-F6C5-BE15-0B3E7A3C386A}"/>
              </a:ext>
            </a:extLst>
          </p:cNvPr>
          <p:cNvSpPr/>
          <p:nvPr/>
        </p:nvSpPr>
        <p:spPr>
          <a:xfrm>
            <a:off x="8070574" y="1542553"/>
            <a:ext cx="1733384" cy="373711"/>
          </a:xfrm>
          <a:prstGeom prst="rect">
            <a:avLst/>
          </a:prstGeom>
          <a:solidFill>
            <a:srgbClr val="CEA4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017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00BE-8491-5C8D-00B8-3A7193164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BEF42-8C61-583A-5EA9-C362753FA44C}"/>
              </a:ext>
            </a:extLst>
          </p:cNvPr>
          <p:cNvSpPr>
            <a:spLocks noGrp="1"/>
          </p:cNvSpPr>
          <p:nvPr>
            <p:ph type="title"/>
          </p:nvPr>
        </p:nvSpPr>
        <p:spPr/>
        <p:txBody>
          <a:bodyPr/>
          <a:lstStyle/>
          <a:p>
            <a:r>
              <a:rPr lang="en-US" dirty="0"/>
              <a:t>Removing Chart Junk</a:t>
            </a:r>
          </a:p>
        </p:txBody>
      </p:sp>
      <p:pic>
        <p:nvPicPr>
          <p:cNvPr id="5" name="Content Placeholder 4" descr="A graph with numbers and text&#10;&#10;AI-generated content may be incorrect.">
            <a:extLst>
              <a:ext uri="{FF2B5EF4-FFF2-40B4-BE49-F238E27FC236}">
                <a16:creationId xmlns:a16="http://schemas.microsoft.com/office/drawing/2014/main" id="{15F8E06C-5FCC-9D7C-31F7-C3DD565CF4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4689"/>
          <a:stretch/>
        </p:blipFill>
        <p:spPr>
          <a:xfrm>
            <a:off x="646110" y="1331118"/>
            <a:ext cx="9404723" cy="4513091"/>
          </a:xfrm>
        </p:spPr>
      </p:pic>
    </p:spTree>
    <p:extLst>
      <p:ext uri="{BB962C8B-B14F-4D97-AF65-F5344CB8AC3E}">
        <p14:creationId xmlns:p14="http://schemas.microsoft.com/office/powerpoint/2010/main" val="81263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1129-1B03-A1D8-FA42-64FDCE114627}"/>
              </a:ext>
            </a:extLst>
          </p:cNvPr>
          <p:cNvSpPr>
            <a:spLocks noGrp="1"/>
          </p:cNvSpPr>
          <p:nvPr>
            <p:ph type="title"/>
          </p:nvPr>
        </p:nvSpPr>
        <p:spPr/>
        <p:txBody>
          <a:bodyPr/>
          <a:lstStyle/>
          <a:p>
            <a:r>
              <a:rPr lang="en-US" dirty="0"/>
              <a:t>Works for Tables too!</a:t>
            </a:r>
          </a:p>
        </p:txBody>
      </p:sp>
      <p:pic>
        <p:nvPicPr>
          <p:cNvPr id="5" name="Content Placeholder 4">
            <a:extLst>
              <a:ext uri="{FF2B5EF4-FFF2-40B4-BE49-F238E27FC236}">
                <a16:creationId xmlns:a16="http://schemas.microsoft.com/office/drawing/2014/main" id="{6E09A1FE-93EE-24C7-29C7-1438D7143E7E}"/>
              </a:ext>
            </a:extLst>
          </p:cNvPr>
          <p:cNvPicPr>
            <a:picLocks noGrp="1" noChangeAspect="1"/>
          </p:cNvPicPr>
          <p:nvPr>
            <p:ph idx="1"/>
          </p:nvPr>
        </p:nvPicPr>
        <p:blipFill>
          <a:blip r:embed="rId2"/>
          <a:stretch>
            <a:fillRect/>
          </a:stretch>
        </p:blipFill>
        <p:spPr>
          <a:xfrm>
            <a:off x="646111" y="1620838"/>
            <a:ext cx="9642244" cy="4784444"/>
          </a:xfrm>
        </p:spPr>
      </p:pic>
    </p:spTree>
    <p:extLst>
      <p:ext uri="{BB962C8B-B14F-4D97-AF65-F5344CB8AC3E}">
        <p14:creationId xmlns:p14="http://schemas.microsoft.com/office/powerpoint/2010/main" val="948205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271" name="Picture 1127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273" name="Picture 1127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275" name="Oval 1127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277" name="Picture 1127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1279" name="Picture 1127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281" name="Rectangle 1128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83" name="Rectangle 1128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881EDF2-845B-56DC-B30B-A60C00728D5D}"/>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How do you focus on what’s important?</a:t>
            </a:r>
          </a:p>
        </p:txBody>
      </p:sp>
      <p:sp>
        <p:nvSpPr>
          <p:cNvPr id="5" name="Text Placeholder 4">
            <a:extLst>
              <a:ext uri="{FF2B5EF4-FFF2-40B4-BE49-F238E27FC236}">
                <a16:creationId xmlns:a16="http://schemas.microsoft.com/office/drawing/2014/main" id="{5059D84B-2A10-9C68-60A9-4919AA795FC8}"/>
              </a:ext>
            </a:extLst>
          </p:cNvPr>
          <p:cNvSpPr>
            <a:spLocks noGrp="1"/>
          </p:cNvSpPr>
          <p:nvPr>
            <p:ph type="body" idx="1"/>
          </p:nvPr>
        </p:nvSpPr>
        <p:spPr>
          <a:xfrm>
            <a:off x="7973137" y="4588329"/>
            <a:ext cx="3571163" cy="1621508"/>
          </a:xfrm>
        </p:spPr>
        <p:txBody>
          <a:bodyPr vert="horz" lIns="91440" tIns="45720" rIns="91440" bIns="45720" rtlCol="0" anchor="t">
            <a:normAutofit/>
          </a:bodyPr>
          <a:lstStyle/>
          <a:p>
            <a:endParaRPr lang="en-US" sz="1800">
              <a:solidFill>
                <a:schemeClr val="tx2">
                  <a:lumMod val="40000"/>
                  <a:lumOff val="60000"/>
                </a:schemeClr>
              </a:solidFill>
              <a:latin typeface="+mj-lt"/>
            </a:endParaRPr>
          </a:p>
        </p:txBody>
      </p:sp>
      <p:sp>
        <p:nvSpPr>
          <p:cNvPr id="11285"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1266" name="Picture 2" descr="Generated image">
            <a:extLst>
              <a:ext uri="{FF2B5EF4-FFF2-40B4-BE49-F238E27FC236}">
                <a16:creationId xmlns:a16="http://schemas.microsoft.com/office/drawing/2014/main" id="{84CD5414-762C-A1DA-D92D-68DEDA26BE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9920" r="14551" b="-1"/>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287" name="Rectangle 1128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6887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568B-880E-1A2E-B3DF-AEA61E09239E}"/>
              </a:ext>
            </a:extLst>
          </p:cNvPr>
          <p:cNvSpPr>
            <a:spLocks noGrp="1"/>
          </p:cNvSpPr>
          <p:nvPr>
            <p:ph type="title"/>
          </p:nvPr>
        </p:nvSpPr>
        <p:spPr/>
        <p:txBody>
          <a:bodyPr/>
          <a:lstStyle/>
          <a:p>
            <a:r>
              <a:rPr lang="en-US" dirty="0"/>
              <a:t>A quick shout out to </a:t>
            </a:r>
            <a:br>
              <a:rPr lang="en-US" dirty="0"/>
            </a:br>
            <a:r>
              <a:rPr lang="en-US" dirty="0"/>
              <a:t>William Playfair (1759-1823)</a:t>
            </a:r>
          </a:p>
        </p:txBody>
      </p:sp>
      <p:sp>
        <p:nvSpPr>
          <p:cNvPr id="3" name="Content Placeholder 2">
            <a:extLst>
              <a:ext uri="{FF2B5EF4-FFF2-40B4-BE49-F238E27FC236}">
                <a16:creationId xmlns:a16="http://schemas.microsoft.com/office/drawing/2014/main" id="{65E0AA47-2956-7016-C20C-F855C36C8419}"/>
              </a:ext>
            </a:extLst>
          </p:cNvPr>
          <p:cNvSpPr>
            <a:spLocks noGrp="1"/>
          </p:cNvSpPr>
          <p:nvPr>
            <p:ph idx="1"/>
          </p:nvPr>
        </p:nvSpPr>
        <p:spPr/>
        <p:txBody>
          <a:bodyPr/>
          <a:lstStyle/>
          <a:p>
            <a:endParaRPr lang="en-US"/>
          </a:p>
        </p:txBody>
      </p:sp>
      <p:pic>
        <p:nvPicPr>
          <p:cNvPr id="9218" name="Picture 2" descr="William Playfair - the criminal genius - graphomate">
            <a:extLst>
              <a:ext uri="{FF2B5EF4-FFF2-40B4-BE49-F238E27FC236}">
                <a16:creationId xmlns:a16="http://schemas.microsoft.com/office/drawing/2014/main" id="{9CEDFDCD-C560-B706-F54A-07EF26148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364" y="129355"/>
            <a:ext cx="1346616" cy="173008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layfair's trade-balance time-series chart, published in Commercial and Political Atlas, 1786">
            <a:extLst>
              <a:ext uri="{FF2B5EF4-FFF2-40B4-BE49-F238E27FC236}">
                <a16:creationId xmlns:a16="http://schemas.microsoft.com/office/drawing/2014/main" id="{59E93430-CABA-D7D9-4D45-338670DCA2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787" y="1938348"/>
            <a:ext cx="3340718" cy="246910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6944767-826D-CA22-07BC-5058E0A0D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362" y="1933975"/>
            <a:ext cx="3687275" cy="247784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087D2CA-C458-EA18-05E4-3E08C8AE7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8588" y="2046722"/>
            <a:ext cx="3238500" cy="374332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DD1C63D-F0F6-B150-9E19-3506271FF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332" y="4530767"/>
            <a:ext cx="476250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983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AB33-FCB0-232F-BD6F-702469867B2C}"/>
              </a:ext>
            </a:extLst>
          </p:cNvPr>
          <p:cNvSpPr>
            <a:spLocks noGrp="1"/>
          </p:cNvSpPr>
          <p:nvPr>
            <p:ph type="title"/>
          </p:nvPr>
        </p:nvSpPr>
        <p:spPr/>
        <p:txBody>
          <a:bodyPr/>
          <a:lstStyle/>
          <a:p>
            <a:r>
              <a:rPr lang="en-US" dirty="0"/>
              <a:t>Pre-attentive Attributes</a:t>
            </a:r>
          </a:p>
        </p:txBody>
      </p:sp>
      <p:sp>
        <p:nvSpPr>
          <p:cNvPr id="3" name="Content Placeholder 2">
            <a:extLst>
              <a:ext uri="{FF2B5EF4-FFF2-40B4-BE49-F238E27FC236}">
                <a16:creationId xmlns:a16="http://schemas.microsoft.com/office/drawing/2014/main" id="{9C9BFDEE-86BD-65D9-B854-27455875D97D}"/>
              </a:ext>
            </a:extLst>
          </p:cNvPr>
          <p:cNvSpPr>
            <a:spLocks noGrp="1"/>
          </p:cNvSpPr>
          <p:nvPr>
            <p:ph idx="1"/>
          </p:nvPr>
        </p:nvSpPr>
        <p:spPr>
          <a:xfrm>
            <a:off x="646111" y="1405815"/>
            <a:ext cx="10467975" cy="4486275"/>
          </a:xfrm>
        </p:spPr>
        <p:txBody>
          <a:bodyPr vert="horz" lIns="91440" tIns="45720" rIns="91440" bIns="45720" rtlCol="0" anchor="t">
            <a:normAutofit/>
          </a:bodyPr>
          <a:lstStyle/>
          <a:p>
            <a:pPr marL="0" indent="0">
              <a:buNone/>
            </a:pPr>
            <a:r>
              <a:rPr lang="en-US" sz="2000" i="1" dirty="0">
                <a:ea typeface="+mn-lt"/>
                <a:cs typeface="+mn-lt"/>
              </a:rPr>
              <a:t>Pre-attentive attributes are visual properties that the human brain processes almost instantly, without conscious effort.</a:t>
            </a:r>
          </a:p>
        </p:txBody>
      </p:sp>
      <p:pic>
        <p:nvPicPr>
          <p:cNvPr id="4" name="Picture 3" descr="A screenshot of a diagram&#10;&#10;AI-generated content may be incorrect.">
            <a:extLst>
              <a:ext uri="{FF2B5EF4-FFF2-40B4-BE49-F238E27FC236}">
                <a16:creationId xmlns:a16="http://schemas.microsoft.com/office/drawing/2014/main" id="{F7B3A0B2-F873-079A-4BC1-87A1651FDD54}"/>
              </a:ext>
            </a:extLst>
          </p:cNvPr>
          <p:cNvPicPr>
            <a:picLocks noChangeAspect="1"/>
          </p:cNvPicPr>
          <p:nvPr/>
        </p:nvPicPr>
        <p:blipFill>
          <a:blip r:embed="rId2"/>
          <a:stretch>
            <a:fillRect/>
          </a:stretch>
        </p:blipFill>
        <p:spPr>
          <a:xfrm>
            <a:off x="738352" y="2288218"/>
            <a:ext cx="5259838" cy="3388752"/>
          </a:xfrm>
          <a:prstGeom prst="rect">
            <a:avLst/>
          </a:prstGeom>
        </p:spPr>
      </p:pic>
      <p:pic>
        <p:nvPicPr>
          <p:cNvPr id="5" name="Picture 4" descr="preattentiveattributes-2.jpg (654×452)">
            <a:extLst>
              <a:ext uri="{FF2B5EF4-FFF2-40B4-BE49-F238E27FC236}">
                <a16:creationId xmlns:a16="http://schemas.microsoft.com/office/drawing/2014/main" id="{DE5DCCD6-2919-36E0-B7A9-CA372BADBA9B}"/>
              </a:ext>
            </a:extLst>
          </p:cNvPr>
          <p:cNvPicPr>
            <a:picLocks noChangeAspect="1"/>
          </p:cNvPicPr>
          <p:nvPr/>
        </p:nvPicPr>
        <p:blipFill>
          <a:blip r:embed="rId3"/>
          <a:srcRect l="912" t="-282" r="1234" b="9981"/>
          <a:stretch/>
        </p:blipFill>
        <p:spPr>
          <a:xfrm>
            <a:off x="6193812" y="2288218"/>
            <a:ext cx="5032570" cy="3383356"/>
          </a:xfrm>
          <a:prstGeom prst="rect">
            <a:avLst/>
          </a:prstGeom>
        </p:spPr>
      </p:pic>
      <p:pic>
        <p:nvPicPr>
          <p:cNvPr id="6" name="Picture 5" descr="preattentiveattributes-2.jpg (654×452)">
            <a:extLst>
              <a:ext uri="{FF2B5EF4-FFF2-40B4-BE49-F238E27FC236}">
                <a16:creationId xmlns:a16="http://schemas.microsoft.com/office/drawing/2014/main" id="{D6583709-337D-FDE3-45F4-5E75B0DC8CA1}"/>
              </a:ext>
            </a:extLst>
          </p:cNvPr>
          <p:cNvPicPr>
            <a:picLocks noChangeAspect="1"/>
          </p:cNvPicPr>
          <p:nvPr/>
        </p:nvPicPr>
        <p:blipFill>
          <a:blip r:embed="rId3"/>
          <a:srcRect t="89160" r="-192" b="598"/>
          <a:stretch/>
        </p:blipFill>
        <p:spPr>
          <a:xfrm>
            <a:off x="736917" y="5892995"/>
            <a:ext cx="6638946" cy="487030"/>
          </a:xfrm>
          <a:prstGeom prst="rect">
            <a:avLst/>
          </a:prstGeom>
        </p:spPr>
      </p:pic>
      <p:sp>
        <p:nvSpPr>
          <p:cNvPr id="8" name="TextBox 7">
            <a:extLst>
              <a:ext uri="{FF2B5EF4-FFF2-40B4-BE49-F238E27FC236}">
                <a16:creationId xmlns:a16="http://schemas.microsoft.com/office/drawing/2014/main" id="{9B04CEFD-8D13-46DA-CCB4-0678C9CCE9E9}"/>
              </a:ext>
            </a:extLst>
          </p:cNvPr>
          <p:cNvSpPr txBox="1"/>
          <p:nvPr/>
        </p:nvSpPr>
        <p:spPr>
          <a:xfrm>
            <a:off x="9727406" y="6175375"/>
            <a:ext cx="21947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a:p>
        </p:txBody>
      </p:sp>
      <p:sp>
        <p:nvSpPr>
          <p:cNvPr id="9" name="Rectangle 8">
            <a:extLst>
              <a:ext uri="{FF2B5EF4-FFF2-40B4-BE49-F238E27FC236}">
                <a16:creationId xmlns:a16="http://schemas.microsoft.com/office/drawing/2014/main" id="{4A60332B-689D-0C07-DB09-2F1B82E474DE}"/>
              </a:ext>
            </a:extLst>
          </p:cNvPr>
          <p:cNvSpPr/>
          <p:nvPr/>
        </p:nvSpPr>
        <p:spPr>
          <a:xfrm>
            <a:off x="7555413" y="4409630"/>
            <a:ext cx="1148012" cy="1136591"/>
          </a:xfrm>
          <a:prstGeom prst="rect">
            <a:avLst/>
          </a:prstGeom>
          <a:solidFill>
            <a:srgbClr val="F2F2F2">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570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15000" fill="remove" grpId="0" nodeType="afterEffect">
                                  <p:stCondLst>
                                    <p:cond delay="0"/>
                                  </p:stCondLst>
                                  <p:childTnLst>
                                    <p:animClr clrSpc="rgb" dir="cw">
                                      <p:cBhvr override="childStyle">
                                        <p:cTn id="6" dur="250" autoRev="1" fill="remove"/>
                                        <p:tgtEl>
                                          <p:spTgt spid="9"/>
                                        </p:tgtEl>
                                        <p:attrNameLst>
                                          <p:attrName>style.color</p:attrName>
                                        </p:attrNameLst>
                                      </p:cBhvr>
                                      <p:to>
                                        <a:schemeClr val="bg1"/>
                                      </p:to>
                                    </p:animClr>
                                    <p:animClr clrSpc="rgb" dir="cw">
                                      <p:cBhvr>
                                        <p:cTn id="7" dur="250" autoRev="1" fill="remove"/>
                                        <p:tgtEl>
                                          <p:spTgt spid="9"/>
                                        </p:tgtEl>
                                        <p:attrNameLst>
                                          <p:attrName>fillcolor</p:attrName>
                                        </p:attrNameLst>
                                      </p:cBhvr>
                                      <p:to>
                                        <a:schemeClr val="bg1"/>
                                      </p:to>
                                    </p:animClr>
                                    <p:set>
                                      <p:cBhvr>
                                        <p:cTn id="8" dur="250" autoRev="1" fill="remove"/>
                                        <p:tgtEl>
                                          <p:spTgt spid="9"/>
                                        </p:tgtEl>
                                        <p:attrNameLst>
                                          <p:attrName>fill.type</p:attrName>
                                        </p:attrNameLst>
                                      </p:cBhvr>
                                      <p:to>
                                        <p:strVal val="solid"/>
                                      </p:to>
                                    </p:set>
                                    <p:set>
                                      <p:cBhvr>
                                        <p:cTn id="9"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13E9-3A27-DBA5-342A-327348EB9DA0}"/>
              </a:ext>
            </a:extLst>
          </p:cNvPr>
          <p:cNvSpPr>
            <a:spLocks noGrp="1"/>
          </p:cNvSpPr>
          <p:nvPr>
            <p:ph type="title"/>
          </p:nvPr>
        </p:nvSpPr>
        <p:spPr/>
        <p:txBody>
          <a:bodyPr/>
          <a:lstStyle/>
          <a:p>
            <a:r>
              <a:rPr lang="en-US" dirty="0"/>
              <a:t>Find all the 3’s</a:t>
            </a:r>
          </a:p>
        </p:txBody>
      </p:sp>
      <p:sp>
        <p:nvSpPr>
          <p:cNvPr id="3" name="Content Placeholder 2">
            <a:extLst>
              <a:ext uri="{FF2B5EF4-FFF2-40B4-BE49-F238E27FC236}">
                <a16:creationId xmlns:a16="http://schemas.microsoft.com/office/drawing/2014/main" id="{BD1B5067-5C8A-C172-7E5D-EEAEA5BE6B9E}"/>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7 3 4 5 6 5 6 7 9 0 8 7 5 4 2 3 4 5 6</a:t>
            </a:r>
          </a:p>
          <a:p>
            <a:pPr marL="0" indent="0" algn="ctr">
              <a:buNone/>
            </a:pPr>
            <a:r>
              <a:rPr lang="en-US" dirty="0">
                <a:latin typeface="Lucida Console" panose="020B0609040504020204" pitchFamily="49" charset="0"/>
                <a:cs typeface="Times New Roman" panose="02020603050405020304" pitchFamily="18" charset="0"/>
              </a:rPr>
              <a:t>0 6 7 8 9 1 2 3 2 6 8 3 4 6 8 0 7 3 2 </a:t>
            </a:r>
          </a:p>
          <a:p>
            <a:pPr marL="0" indent="0" algn="ctr">
              <a:buNone/>
            </a:pPr>
            <a:r>
              <a:rPr lang="en-US" dirty="0">
                <a:latin typeface="Lucida Console" panose="020B0609040504020204" pitchFamily="49" charset="0"/>
                <a:cs typeface="Times New Roman" panose="02020603050405020304" pitchFamily="18" charset="0"/>
              </a:rPr>
              <a:t>0 2 1 7 9 5 3 7 1 3 9 7 4 5 8 2 6 4 9</a:t>
            </a:r>
          </a:p>
          <a:p>
            <a:pPr marL="0" indent="0" algn="ctr">
              <a:buNone/>
            </a:pPr>
            <a:r>
              <a:rPr lang="en-US" dirty="0">
                <a:latin typeface="Lucida Console" panose="020B0609040504020204" pitchFamily="49" charset="0"/>
                <a:cs typeface="Times New Roman" panose="02020603050405020304" pitchFamily="18" charset="0"/>
              </a:rPr>
              <a:t>9 6 2 5 8 7 4 3 5 8 8 8 4 2 4 2 1 5 8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9 9 6 8 5 8 7 7 4 3 3 1 0 2 5 8 5 2 3</a:t>
            </a:r>
          </a:p>
          <a:p>
            <a:pPr marL="0" indent="0" algn="ctr">
              <a:buNone/>
            </a:pPr>
            <a:r>
              <a:rPr lang="en-US" dirty="0">
                <a:latin typeface="Lucida Console" panose="020B0609040504020204" pitchFamily="49" charset="0"/>
                <a:cs typeface="Times New Roman" panose="02020603050405020304" pitchFamily="18" charset="0"/>
              </a:rPr>
              <a:t>2 5 8 7 4 6 9 8 5 2 1 4 3 6 9 8 5 1 2</a:t>
            </a:r>
          </a:p>
        </p:txBody>
      </p:sp>
    </p:spTree>
    <p:extLst>
      <p:ext uri="{BB962C8B-B14F-4D97-AF65-F5344CB8AC3E}">
        <p14:creationId xmlns:p14="http://schemas.microsoft.com/office/powerpoint/2010/main" val="53073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989F4-4479-8F20-CA6C-E186F23A74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46935F-C1FB-7AA4-C7D6-C83AC27228D1}"/>
              </a:ext>
            </a:extLst>
          </p:cNvPr>
          <p:cNvSpPr>
            <a:spLocks noGrp="1"/>
          </p:cNvSpPr>
          <p:nvPr>
            <p:ph type="title"/>
          </p:nvPr>
        </p:nvSpPr>
        <p:spPr/>
        <p:txBody>
          <a:bodyPr/>
          <a:lstStyle/>
          <a:p>
            <a:r>
              <a:rPr lang="en-US" dirty="0"/>
              <a:t>Find all the 3’s – Orientation </a:t>
            </a:r>
          </a:p>
        </p:txBody>
      </p:sp>
      <p:sp>
        <p:nvSpPr>
          <p:cNvPr id="3" name="Content Placeholder 2">
            <a:extLst>
              <a:ext uri="{FF2B5EF4-FFF2-40B4-BE49-F238E27FC236}">
                <a16:creationId xmlns:a16="http://schemas.microsoft.com/office/drawing/2014/main" id="{B5E5FB57-8B49-BBE0-6564-45A5CCABFD6D}"/>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4 5 6 5 6 7 9 0 8 7 5 4 2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a:t>
            </a:r>
          </a:p>
          <a:p>
            <a:pPr marL="0" indent="0" algn="ctr">
              <a:buNone/>
            </a:pPr>
            <a:r>
              <a:rPr lang="en-US" dirty="0">
                <a:latin typeface="Lucida Console" panose="020B0609040504020204" pitchFamily="49" charset="0"/>
                <a:cs typeface="Times New Roman" panose="02020603050405020304" pitchFamily="18" charset="0"/>
              </a:rPr>
              <a:t>0 6 7 8 9 1 2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2 6 8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4 6 8 0 7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a:t>
            </a:r>
          </a:p>
          <a:p>
            <a:pPr marL="0" indent="0" algn="ctr">
              <a:buNone/>
            </a:pPr>
            <a:r>
              <a:rPr lang="en-US" dirty="0">
                <a:latin typeface="Lucida Console" panose="020B0609040504020204" pitchFamily="49" charset="0"/>
                <a:cs typeface="Times New Roman" panose="02020603050405020304" pitchFamily="18" charset="0"/>
              </a:rPr>
              <a:t>0 2 1 7 9 5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7 1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9 7 4 5 8 2 6 4 9</a:t>
            </a:r>
          </a:p>
          <a:p>
            <a:pPr marL="0" indent="0" algn="ctr">
              <a:buNone/>
            </a:pPr>
            <a:r>
              <a:rPr lang="en-US" dirty="0">
                <a:latin typeface="Lucida Console" panose="020B0609040504020204" pitchFamily="49" charset="0"/>
                <a:cs typeface="Times New Roman" panose="02020603050405020304" pitchFamily="18" charset="0"/>
              </a:rPr>
              <a:t>9 6 2 5 8 7 4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a:t>
            </a:r>
            <a:r>
              <a:rPr lang="en-US" b="1" i="1" dirty="0">
                <a:latin typeface="Lucida Console" panose="020B0609040504020204" pitchFamily="49" charset="0"/>
                <a:cs typeface="Times New Roman" panose="02020603050405020304" pitchFamily="18" charset="0"/>
              </a:rPr>
              <a:t>3 3</a:t>
            </a:r>
            <a:r>
              <a:rPr lang="en-US" dirty="0">
                <a:latin typeface="Lucida Console" panose="020B0609040504020204" pitchFamily="49" charset="0"/>
                <a:cs typeface="Times New Roman" panose="02020603050405020304" pitchFamily="18" charset="0"/>
              </a:rPr>
              <a:t> 1 0 2 5 8 5 2 </a:t>
            </a:r>
            <a:r>
              <a:rPr lang="en-US" b="1" i="1" dirty="0">
                <a:latin typeface="Lucida Console" panose="020B0609040504020204" pitchFamily="49" charset="0"/>
                <a:cs typeface="Times New Roman" panose="02020603050405020304" pitchFamily="18" charset="0"/>
              </a:rPr>
              <a:t>3</a:t>
            </a:r>
          </a:p>
          <a:p>
            <a:pPr marL="0" indent="0" algn="ctr">
              <a:buNone/>
            </a:pPr>
            <a:r>
              <a:rPr lang="en-US" dirty="0">
                <a:latin typeface="Lucida Console" panose="020B0609040504020204" pitchFamily="49" charset="0"/>
                <a:cs typeface="Times New Roman" panose="02020603050405020304" pitchFamily="18" charset="0"/>
              </a:rPr>
              <a:t>2 5 8 7 4 6 9 8 5 2 1 4 </a:t>
            </a:r>
            <a:r>
              <a:rPr lang="en-US" b="1" i="1"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6 9 8 5 1 2</a:t>
            </a:r>
          </a:p>
        </p:txBody>
      </p:sp>
    </p:spTree>
    <p:extLst>
      <p:ext uri="{BB962C8B-B14F-4D97-AF65-F5344CB8AC3E}">
        <p14:creationId xmlns:p14="http://schemas.microsoft.com/office/powerpoint/2010/main" val="2226874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3296F-F749-EA26-7225-65A2D0F5D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7F0B8-8365-B140-9C93-E83E6D5F7092}"/>
              </a:ext>
            </a:extLst>
          </p:cNvPr>
          <p:cNvSpPr>
            <a:spLocks noGrp="1"/>
          </p:cNvSpPr>
          <p:nvPr>
            <p:ph type="title"/>
          </p:nvPr>
        </p:nvSpPr>
        <p:spPr/>
        <p:txBody>
          <a:bodyPr/>
          <a:lstStyle/>
          <a:p>
            <a:r>
              <a:rPr lang="en-US" dirty="0"/>
              <a:t>Find all the 3’s – 2D Position</a:t>
            </a:r>
          </a:p>
        </p:txBody>
      </p:sp>
      <p:sp>
        <p:nvSpPr>
          <p:cNvPr id="3" name="Content Placeholder 2">
            <a:extLst>
              <a:ext uri="{FF2B5EF4-FFF2-40B4-BE49-F238E27FC236}">
                <a16:creationId xmlns:a16="http://schemas.microsoft.com/office/drawing/2014/main" id="{E5776194-884E-54DD-14F8-0A8A82908A2C}"/>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7  34 5 6 5 6 7 9 0 8 7 5 4 2  34 5 6</a:t>
            </a:r>
          </a:p>
          <a:p>
            <a:pPr marL="0" indent="0" algn="ctr">
              <a:buNone/>
            </a:pPr>
            <a:r>
              <a:rPr lang="en-US" dirty="0">
                <a:latin typeface="Lucida Console" panose="020B0609040504020204" pitchFamily="49" charset="0"/>
                <a:cs typeface="Times New Roman" panose="02020603050405020304" pitchFamily="18" charset="0"/>
              </a:rPr>
              <a:t>0 6 7 8 9 1 2  32 6 8  34 6 8 0 7  32 </a:t>
            </a:r>
          </a:p>
          <a:p>
            <a:pPr marL="0" indent="0" algn="ctr">
              <a:buNone/>
            </a:pPr>
            <a:r>
              <a:rPr lang="en-US" dirty="0">
                <a:latin typeface="Lucida Console" panose="020B0609040504020204" pitchFamily="49" charset="0"/>
                <a:cs typeface="Times New Roman" panose="02020603050405020304" pitchFamily="18" charset="0"/>
              </a:rPr>
              <a:t>0 2 1 7 9 5  37 1  39 7 4 5 8 2 6 4 9</a:t>
            </a:r>
          </a:p>
          <a:p>
            <a:pPr marL="0" indent="0" algn="ctr">
              <a:buNone/>
            </a:pPr>
            <a:r>
              <a:rPr lang="en-US" dirty="0">
                <a:latin typeface="Lucida Console" panose="020B0609040504020204" pitchFamily="49" charset="0"/>
                <a:cs typeface="Times New Roman" panose="02020603050405020304" pitchFamily="18" charset="0"/>
              </a:rPr>
              <a:t>9 6 2 5 8 7 4  35 8 8 8 4 2 4 2 1 5 8 </a:t>
            </a:r>
          </a:p>
          <a:p>
            <a:pPr marL="0" indent="0" algn="ctr">
              <a:buNone/>
            </a:pPr>
            <a:r>
              <a:rPr lang="en-US" dirty="0">
                <a:latin typeface="Lucida Console" panose="020B0609040504020204" pitchFamily="49" charset="0"/>
                <a:cs typeface="Times New Roman" panose="02020603050405020304" pitchFamily="18" charset="0"/>
              </a:rPr>
              <a:t> 9 9 6 8 5 8 7 7 4 33  1 0 2 5 8 5 2  3</a:t>
            </a:r>
          </a:p>
          <a:p>
            <a:pPr marL="0" indent="0" algn="ctr">
              <a:buNone/>
            </a:pPr>
            <a:r>
              <a:rPr lang="en-US" dirty="0">
                <a:latin typeface="Lucida Console" panose="020B0609040504020204" pitchFamily="49" charset="0"/>
                <a:cs typeface="Times New Roman" panose="02020603050405020304" pitchFamily="18" charset="0"/>
              </a:rPr>
              <a:t>2 5 8 7 4 6 9 8 5 2 1 4  36 9 8 5 1 2</a:t>
            </a:r>
          </a:p>
        </p:txBody>
      </p:sp>
    </p:spTree>
    <p:extLst>
      <p:ext uri="{BB962C8B-B14F-4D97-AF65-F5344CB8AC3E}">
        <p14:creationId xmlns:p14="http://schemas.microsoft.com/office/powerpoint/2010/main" val="4284577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696C-72A0-636F-948A-D3E43408B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F174D-6673-4A4A-57AB-AC1D6D165718}"/>
              </a:ext>
            </a:extLst>
          </p:cNvPr>
          <p:cNvSpPr>
            <a:spLocks noGrp="1"/>
          </p:cNvSpPr>
          <p:nvPr>
            <p:ph type="title"/>
          </p:nvPr>
        </p:nvSpPr>
        <p:spPr/>
        <p:txBody>
          <a:bodyPr/>
          <a:lstStyle/>
          <a:p>
            <a:r>
              <a:rPr lang="en-US" dirty="0"/>
              <a:t>Find all the 3’s – Size </a:t>
            </a:r>
          </a:p>
        </p:txBody>
      </p:sp>
      <p:sp>
        <p:nvSpPr>
          <p:cNvPr id="3" name="Content Placeholder 2">
            <a:extLst>
              <a:ext uri="{FF2B5EF4-FFF2-40B4-BE49-F238E27FC236}">
                <a16:creationId xmlns:a16="http://schemas.microsoft.com/office/drawing/2014/main" id="{9F34810A-9493-2B23-32AD-364560A4DFA5}"/>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4 5 6 5 6 7 9 0 8 7 5 4 2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a:t>
            </a:r>
          </a:p>
          <a:p>
            <a:pPr marL="0" indent="0" algn="ctr">
              <a:buNone/>
            </a:pPr>
            <a:r>
              <a:rPr lang="en-US" dirty="0">
                <a:latin typeface="Lucida Console" panose="020B0609040504020204" pitchFamily="49" charset="0"/>
                <a:cs typeface="Times New Roman" panose="02020603050405020304" pitchFamily="18" charset="0"/>
              </a:rPr>
              <a:t>0 6 7 8 9 1 2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2 6 8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4 6 8 0 7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a:t>
            </a:r>
          </a:p>
          <a:p>
            <a:pPr marL="0" indent="0" algn="ctr">
              <a:buNone/>
            </a:pPr>
            <a:r>
              <a:rPr lang="en-US" dirty="0">
                <a:latin typeface="Lucida Console" panose="020B0609040504020204" pitchFamily="49" charset="0"/>
                <a:cs typeface="Times New Roman" panose="02020603050405020304" pitchFamily="18" charset="0"/>
              </a:rPr>
              <a:t>0 2 1 7 9 5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7 1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9 7 4 5 8 2 6 4 9</a:t>
            </a:r>
          </a:p>
          <a:p>
            <a:pPr marL="0" indent="0" algn="ctr">
              <a:buNone/>
            </a:pPr>
            <a:r>
              <a:rPr lang="en-US" dirty="0">
                <a:latin typeface="Lucida Console" panose="020B0609040504020204" pitchFamily="49" charset="0"/>
                <a:cs typeface="Times New Roman" panose="02020603050405020304" pitchFamily="18" charset="0"/>
              </a:rPr>
              <a:t>9 6 2 5 8 7 4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a:t>
            </a:r>
            <a:r>
              <a:rPr lang="en-US" sz="1400" dirty="0">
                <a:latin typeface="Lucida Console" panose="020B0609040504020204" pitchFamily="49" charset="0"/>
                <a:cs typeface="Times New Roman" panose="02020603050405020304" pitchFamily="18" charset="0"/>
              </a:rPr>
              <a:t>3  </a:t>
            </a:r>
            <a:r>
              <a:rPr lang="en-US" dirty="0">
                <a:latin typeface="Lucida Console" panose="020B0609040504020204" pitchFamily="49" charset="0"/>
                <a:cs typeface="Times New Roman" panose="02020603050405020304" pitchFamily="18" charset="0"/>
              </a:rPr>
              <a:t>1 0 2 5 8 5 2 </a:t>
            </a:r>
            <a:r>
              <a:rPr lang="en-US" sz="1400" dirty="0">
                <a:latin typeface="Lucida Console" panose="020B0609040504020204" pitchFamily="49" charset="0"/>
                <a:cs typeface="Times New Roman" panose="02020603050405020304" pitchFamily="18" charset="0"/>
              </a:rPr>
              <a:t>3</a:t>
            </a:r>
          </a:p>
          <a:p>
            <a:pPr marL="0" indent="0" algn="ctr">
              <a:buNone/>
            </a:pPr>
            <a:r>
              <a:rPr lang="en-US" dirty="0">
                <a:latin typeface="Lucida Console" panose="020B0609040504020204" pitchFamily="49" charset="0"/>
                <a:cs typeface="Times New Roman" panose="02020603050405020304" pitchFamily="18" charset="0"/>
              </a:rPr>
              <a:t>2 5 8 7 4 6 9 8 5 2 1 4 </a:t>
            </a:r>
            <a:r>
              <a:rPr lang="en-US" sz="1400" dirty="0">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6 9 8 5 1 2</a:t>
            </a:r>
          </a:p>
        </p:txBody>
      </p:sp>
    </p:spTree>
    <p:extLst>
      <p:ext uri="{BB962C8B-B14F-4D97-AF65-F5344CB8AC3E}">
        <p14:creationId xmlns:p14="http://schemas.microsoft.com/office/powerpoint/2010/main" val="45608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DEFBF-5161-659E-C632-D2ABBB224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3F214-5252-A1CC-7A81-8EE3749D1CB4}"/>
              </a:ext>
            </a:extLst>
          </p:cNvPr>
          <p:cNvSpPr>
            <a:spLocks noGrp="1"/>
          </p:cNvSpPr>
          <p:nvPr>
            <p:ph type="title"/>
          </p:nvPr>
        </p:nvSpPr>
        <p:spPr/>
        <p:txBody>
          <a:bodyPr/>
          <a:lstStyle/>
          <a:p>
            <a:r>
              <a:rPr lang="en-US" dirty="0"/>
              <a:t>Find all the 3’s – Enclosure </a:t>
            </a:r>
          </a:p>
        </p:txBody>
      </p:sp>
      <p:sp>
        <p:nvSpPr>
          <p:cNvPr id="3" name="Content Placeholder 2">
            <a:extLst>
              <a:ext uri="{FF2B5EF4-FFF2-40B4-BE49-F238E27FC236}">
                <a16:creationId xmlns:a16="http://schemas.microsoft.com/office/drawing/2014/main" id="{AA505762-5E99-C03F-7954-526E57490517}"/>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7 3 4 5 6 5 6 7 9 0 8 7 5 4 2 3 4 5 6</a:t>
            </a:r>
          </a:p>
          <a:p>
            <a:pPr marL="0" indent="0" algn="ctr">
              <a:buNone/>
            </a:pPr>
            <a:r>
              <a:rPr lang="en-US" dirty="0">
                <a:latin typeface="Lucida Console" panose="020B0609040504020204" pitchFamily="49" charset="0"/>
                <a:cs typeface="Times New Roman" panose="02020603050405020304" pitchFamily="18" charset="0"/>
              </a:rPr>
              <a:t>0 6 7 8 9 1 2 3 2 6 8 3 4 6 8 0 7 3 2 </a:t>
            </a:r>
          </a:p>
          <a:p>
            <a:pPr marL="0" indent="0" algn="ctr">
              <a:buNone/>
            </a:pPr>
            <a:r>
              <a:rPr lang="en-US" dirty="0">
                <a:latin typeface="Lucida Console" panose="020B0609040504020204" pitchFamily="49" charset="0"/>
                <a:cs typeface="Times New Roman" panose="02020603050405020304" pitchFamily="18" charset="0"/>
              </a:rPr>
              <a:t>0 2 1 7 9 5 3 7 1 3 9 7 4 5 8 2 6 4 9</a:t>
            </a:r>
          </a:p>
          <a:p>
            <a:pPr marL="0" indent="0" algn="ctr">
              <a:buNone/>
            </a:pPr>
            <a:r>
              <a:rPr lang="en-US" dirty="0">
                <a:latin typeface="Lucida Console" panose="020B0609040504020204" pitchFamily="49" charset="0"/>
                <a:cs typeface="Times New Roman" panose="02020603050405020304" pitchFamily="18" charset="0"/>
              </a:rPr>
              <a:t>9 6 2 5 8 7 4 3 5 8 8 8 4 2 4 2 1 5 8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9 9 6 8 5 8 7 7 4 3 3 1 0 2 5 8 5 2 3</a:t>
            </a:r>
          </a:p>
          <a:p>
            <a:pPr marL="0" indent="0" algn="ctr">
              <a:buNone/>
            </a:pPr>
            <a:r>
              <a:rPr lang="en-US" dirty="0">
                <a:latin typeface="Lucida Console" panose="020B0609040504020204" pitchFamily="49" charset="0"/>
                <a:cs typeface="Times New Roman" panose="02020603050405020304" pitchFamily="18" charset="0"/>
              </a:rPr>
              <a:t>2 5 8 7 4 6 9 8 5 2 1 4 3 6 9 8 5 1 2</a:t>
            </a:r>
          </a:p>
        </p:txBody>
      </p:sp>
      <p:sp>
        <p:nvSpPr>
          <p:cNvPr id="4" name="Rectangle 3">
            <a:extLst>
              <a:ext uri="{FF2B5EF4-FFF2-40B4-BE49-F238E27FC236}">
                <a16:creationId xmlns:a16="http://schemas.microsoft.com/office/drawing/2014/main" id="{33D0C369-97AB-9F46-04DC-661EDEC0B1DB}"/>
              </a:ext>
            </a:extLst>
          </p:cNvPr>
          <p:cNvSpPr/>
          <p:nvPr/>
        </p:nvSpPr>
        <p:spPr>
          <a:xfrm>
            <a:off x="2996324" y="2077532"/>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B2671BE7-D3CC-A218-309F-4A3203F76738}"/>
              </a:ext>
            </a:extLst>
          </p:cNvPr>
          <p:cNvSpPr/>
          <p:nvPr/>
        </p:nvSpPr>
        <p:spPr>
          <a:xfrm>
            <a:off x="7280144" y="2080305"/>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6768EA1-42B0-D7D5-9E9A-17C107CB26BF}"/>
              </a:ext>
            </a:extLst>
          </p:cNvPr>
          <p:cNvSpPr/>
          <p:nvPr/>
        </p:nvSpPr>
        <p:spPr>
          <a:xfrm>
            <a:off x="7873118" y="2507025"/>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D87B4A6-D78F-88DD-8CE3-36182CC5F324}"/>
              </a:ext>
            </a:extLst>
          </p:cNvPr>
          <p:cNvSpPr/>
          <p:nvPr/>
        </p:nvSpPr>
        <p:spPr>
          <a:xfrm>
            <a:off x="6047088" y="2509796"/>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70DBF94-62DE-FC4E-65D7-E015BAF6FB46}"/>
              </a:ext>
            </a:extLst>
          </p:cNvPr>
          <p:cNvSpPr/>
          <p:nvPr/>
        </p:nvSpPr>
        <p:spPr>
          <a:xfrm>
            <a:off x="4827889" y="2512566"/>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033B713-7B13-2FFB-01B1-0114BBDEF916}"/>
              </a:ext>
            </a:extLst>
          </p:cNvPr>
          <p:cNvSpPr/>
          <p:nvPr/>
        </p:nvSpPr>
        <p:spPr>
          <a:xfrm>
            <a:off x="4514779" y="2939284"/>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46E4649-3B73-774A-DE29-AB95180A2810}"/>
              </a:ext>
            </a:extLst>
          </p:cNvPr>
          <p:cNvSpPr/>
          <p:nvPr/>
        </p:nvSpPr>
        <p:spPr>
          <a:xfrm>
            <a:off x="5431948" y="2942054"/>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694FB982-D9BC-B41E-5E96-72A04E957E60}"/>
              </a:ext>
            </a:extLst>
          </p:cNvPr>
          <p:cNvSpPr/>
          <p:nvPr/>
        </p:nvSpPr>
        <p:spPr>
          <a:xfrm>
            <a:off x="4819578" y="3385399"/>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E6B6563-5A64-C173-F5F8-C1EFE81CC693}"/>
              </a:ext>
            </a:extLst>
          </p:cNvPr>
          <p:cNvSpPr/>
          <p:nvPr/>
        </p:nvSpPr>
        <p:spPr>
          <a:xfrm>
            <a:off x="5434718" y="3809349"/>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AE6B3AF-5F77-4A46-CF8D-98FEDD3EAC5A}"/>
              </a:ext>
            </a:extLst>
          </p:cNvPr>
          <p:cNvSpPr/>
          <p:nvPr/>
        </p:nvSpPr>
        <p:spPr>
          <a:xfrm>
            <a:off x="5745061" y="3803806"/>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CC77D9CF-51C0-7FA3-369C-82C8E40B9806}"/>
              </a:ext>
            </a:extLst>
          </p:cNvPr>
          <p:cNvSpPr/>
          <p:nvPr/>
        </p:nvSpPr>
        <p:spPr>
          <a:xfrm>
            <a:off x="8188995" y="3803807"/>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A070701-4FF5-DF3A-C916-9BC1A6270CE9}"/>
              </a:ext>
            </a:extLst>
          </p:cNvPr>
          <p:cNvSpPr/>
          <p:nvPr/>
        </p:nvSpPr>
        <p:spPr>
          <a:xfrm>
            <a:off x="6351887" y="4244385"/>
            <a:ext cx="283463" cy="37439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89887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492D6-2663-0CF5-3401-9C394BA09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715A54-793D-D20F-722D-F6B18D74B828}"/>
              </a:ext>
            </a:extLst>
          </p:cNvPr>
          <p:cNvSpPr>
            <a:spLocks noGrp="1"/>
          </p:cNvSpPr>
          <p:nvPr>
            <p:ph type="title"/>
          </p:nvPr>
        </p:nvSpPr>
        <p:spPr/>
        <p:txBody>
          <a:bodyPr/>
          <a:lstStyle/>
          <a:p>
            <a:r>
              <a:rPr lang="en-US" dirty="0"/>
              <a:t>Find all the 3’s – Hue </a:t>
            </a:r>
          </a:p>
        </p:txBody>
      </p:sp>
      <p:sp>
        <p:nvSpPr>
          <p:cNvPr id="3" name="Content Placeholder 2">
            <a:extLst>
              <a:ext uri="{FF2B5EF4-FFF2-40B4-BE49-F238E27FC236}">
                <a16:creationId xmlns:a16="http://schemas.microsoft.com/office/drawing/2014/main" id="{CEE33CD2-1861-B466-20DA-271C12779BDC}"/>
              </a:ext>
            </a:extLst>
          </p:cNvPr>
          <p:cNvSpPr>
            <a:spLocks noGrp="1"/>
          </p:cNvSpPr>
          <p:nvPr>
            <p:ph idx="1"/>
          </p:nvPr>
        </p:nvSpPr>
        <p:spPr>
          <a:xfrm>
            <a:off x="1104293" y="2077857"/>
            <a:ext cx="8946541" cy="4195481"/>
          </a:xfrm>
        </p:spPr>
        <p:txBody>
          <a:bodyPr/>
          <a:lstStyle/>
          <a:p>
            <a:pPr marL="0" indent="0" algn="ctr">
              <a:buNone/>
            </a:pPr>
            <a:r>
              <a:rPr lang="en-US" dirty="0">
                <a:latin typeface="Lucida Console" panose="020B0609040504020204" pitchFamily="49" charset="0"/>
                <a:cs typeface="Times New Roman" panose="02020603050405020304" pitchFamily="18" charset="0"/>
              </a:rPr>
              <a:t>7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4 5 6 5 6 7 9 0 8 7 5 4 2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4 5 6</a:t>
            </a:r>
          </a:p>
          <a:p>
            <a:pPr marL="0" indent="0" algn="ctr">
              <a:buNone/>
            </a:pPr>
            <a:r>
              <a:rPr lang="en-US" dirty="0">
                <a:latin typeface="Lucida Console" panose="020B0609040504020204" pitchFamily="49" charset="0"/>
                <a:cs typeface="Times New Roman" panose="02020603050405020304" pitchFamily="18" charset="0"/>
              </a:rPr>
              <a:t>0 6 7 8 9 1 2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2 6 8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4 6 8 0 7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2 </a:t>
            </a:r>
          </a:p>
          <a:p>
            <a:pPr marL="0" indent="0" algn="ctr">
              <a:buNone/>
            </a:pPr>
            <a:r>
              <a:rPr lang="en-US" dirty="0">
                <a:latin typeface="Lucida Console" panose="020B0609040504020204" pitchFamily="49" charset="0"/>
                <a:cs typeface="Times New Roman" panose="02020603050405020304" pitchFamily="18" charset="0"/>
              </a:rPr>
              <a:t>0 2 1 7 9 5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7 1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9 7 4 5 8 2 6 4 9</a:t>
            </a:r>
          </a:p>
          <a:p>
            <a:pPr marL="0" indent="0" algn="ctr">
              <a:buNone/>
            </a:pPr>
            <a:r>
              <a:rPr lang="en-US" dirty="0">
                <a:latin typeface="Lucida Console" panose="020B0609040504020204" pitchFamily="49" charset="0"/>
                <a:cs typeface="Times New Roman" panose="02020603050405020304" pitchFamily="18" charset="0"/>
              </a:rPr>
              <a:t>9 6 2 5 8 7 4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5 8 8 8 4 2 4 2 1 5 8 </a:t>
            </a:r>
          </a:p>
          <a:p>
            <a:pPr marL="0" indent="0" algn="ctr">
              <a:buNone/>
            </a:pPr>
            <a:r>
              <a:rPr lang="en-US" dirty="0">
                <a:latin typeface="Lucida Console" panose="020B0609040504020204" pitchFamily="49" charset="0"/>
                <a:cs typeface="Times New Roman" panose="02020603050405020304" pitchFamily="18" charset="0"/>
              </a:rPr>
              <a:t>9 9 6 8 5 8 7 7 4 </a:t>
            </a:r>
            <a:r>
              <a:rPr lang="en-US" dirty="0">
                <a:solidFill>
                  <a:schemeClr val="accent3">
                    <a:lumMod val="75000"/>
                  </a:schemeClr>
                </a:solidFill>
                <a:latin typeface="Lucida Console" panose="020B0609040504020204" pitchFamily="49" charset="0"/>
                <a:cs typeface="Times New Roman" panose="02020603050405020304" pitchFamily="18" charset="0"/>
              </a:rPr>
              <a:t>3 3 </a:t>
            </a:r>
            <a:r>
              <a:rPr lang="en-US" dirty="0">
                <a:latin typeface="Lucida Console" panose="020B0609040504020204" pitchFamily="49" charset="0"/>
                <a:cs typeface="Times New Roman" panose="02020603050405020304" pitchFamily="18" charset="0"/>
              </a:rPr>
              <a:t>1 0 2 5 8 5 2 </a:t>
            </a:r>
            <a:r>
              <a:rPr lang="en-US" dirty="0">
                <a:solidFill>
                  <a:schemeClr val="accent3">
                    <a:lumMod val="75000"/>
                  </a:schemeClr>
                </a:solidFill>
                <a:latin typeface="Lucida Console" panose="020B0609040504020204" pitchFamily="49" charset="0"/>
                <a:cs typeface="Times New Roman" panose="02020603050405020304" pitchFamily="18" charset="0"/>
              </a:rPr>
              <a:t>3</a:t>
            </a:r>
          </a:p>
          <a:p>
            <a:pPr marL="0" indent="0" algn="ctr">
              <a:buNone/>
            </a:pPr>
            <a:r>
              <a:rPr lang="en-US" dirty="0">
                <a:latin typeface="Lucida Console" panose="020B0609040504020204" pitchFamily="49" charset="0"/>
                <a:cs typeface="Times New Roman" panose="02020603050405020304" pitchFamily="18" charset="0"/>
              </a:rPr>
              <a:t>2 5 8 7 4 6 9 8 5 2 1 4 </a:t>
            </a:r>
            <a:r>
              <a:rPr lang="en-US" dirty="0">
                <a:solidFill>
                  <a:schemeClr val="accent3">
                    <a:lumMod val="75000"/>
                  </a:schemeClr>
                </a:solidFill>
                <a:latin typeface="Lucida Console" panose="020B0609040504020204" pitchFamily="49" charset="0"/>
                <a:cs typeface="Times New Roman" panose="02020603050405020304" pitchFamily="18" charset="0"/>
              </a:rPr>
              <a:t>3</a:t>
            </a:r>
            <a:r>
              <a:rPr lang="en-US" dirty="0">
                <a:latin typeface="Lucida Console" panose="020B0609040504020204" pitchFamily="49" charset="0"/>
                <a:cs typeface="Times New Roman" panose="02020603050405020304" pitchFamily="18" charset="0"/>
              </a:rPr>
              <a:t> 6 9 8 5 1 2</a:t>
            </a:r>
          </a:p>
        </p:txBody>
      </p:sp>
    </p:spTree>
    <p:extLst>
      <p:ext uri="{BB962C8B-B14F-4D97-AF65-F5344CB8AC3E}">
        <p14:creationId xmlns:p14="http://schemas.microsoft.com/office/powerpoint/2010/main" val="3442473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C39E-687B-BD2A-5889-17197D7777DA}"/>
              </a:ext>
            </a:extLst>
          </p:cNvPr>
          <p:cNvSpPr>
            <a:spLocks noGrp="1"/>
          </p:cNvSpPr>
          <p:nvPr>
            <p:ph type="title"/>
          </p:nvPr>
        </p:nvSpPr>
        <p:spPr/>
        <p:txBody>
          <a:bodyPr/>
          <a:lstStyle/>
          <a:p>
            <a:r>
              <a:rPr lang="en-US" dirty="0"/>
              <a:t>Gestalt Principles of Grouping</a:t>
            </a:r>
          </a:p>
        </p:txBody>
      </p:sp>
      <p:sp>
        <p:nvSpPr>
          <p:cNvPr id="3" name="Content Placeholder 2">
            <a:extLst>
              <a:ext uri="{FF2B5EF4-FFF2-40B4-BE49-F238E27FC236}">
                <a16:creationId xmlns:a16="http://schemas.microsoft.com/office/drawing/2014/main" id="{0333361A-D001-D3FA-242E-F40BB616153E}"/>
              </a:ext>
            </a:extLst>
          </p:cNvPr>
          <p:cNvSpPr>
            <a:spLocks noGrp="1"/>
          </p:cNvSpPr>
          <p:nvPr>
            <p:ph idx="1"/>
          </p:nvPr>
        </p:nvSpPr>
        <p:spPr>
          <a:xfrm>
            <a:off x="744615" y="1467680"/>
            <a:ext cx="8946541" cy="4195481"/>
          </a:xfrm>
        </p:spPr>
        <p:txBody>
          <a:bodyPr vert="horz" lIns="91440" tIns="45720" rIns="91440" bIns="45720" rtlCol="0" anchor="t">
            <a:normAutofit/>
          </a:bodyPr>
          <a:lstStyle/>
          <a:p>
            <a:pPr marL="0" indent="0">
              <a:buNone/>
            </a:pPr>
            <a:r>
              <a:rPr lang="en-US" sz="2000" i="1" dirty="0">
                <a:ea typeface="+mn-lt"/>
                <a:cs typeface="+mn-lt"/>
              </a:rPr>
              <a:t>Gestalt principles describe the subconscious rules our brain uses to spot patterns—why spacing, color, shape, and lines in a chart instantly snap separate marks into meaningful groups before we even think about it.</a:t>
            </a:r>
            <a:endParaRPr lang="en-US" sz="2000" i="1" dirty="0"/>
          </a:p>
        </p:txBody>
      </p:sp>
      <p:grpSp>
        <p:nvGrpSpPr>
          <p:cNvPr id="18" name="Group 17">
            <a:extLst>
              <a:ext uri="{FF2B5EF4-FFF2-40B4-BE49-F238E27FC236}">
                <a16:creationId xmlns:a16="http://schemas.microsoft.com/office/drawing/2014/main" id="{61791B00-EA5F-AEED-A2CA-33EDE776845A}"/>
              </a:ext>
            </a:extLst>
          </p:cNvPr>
          <p:cNvGrpSpPr/>
          <p:nvPr/>
        </p:nvGrpSpPr>
        <p:grpSpPr>
          <a:xfrm>
            <a:off x="744615" y="4553687"/>
            <a:ext cx="9973763" cy="1737878"/>
            <a:chOff x="835929" y="2567648"/>
            <a:chExt cx="9973763" cy="1737878"/>
          </a:xfrm>
        </p:grpSpPr>
        <p:sp>
          <p:nvSpPr>
            <p:cNvPr id="4" name="TextBox 3">
              <a:extLst>
                <a:ext uri="{FF2B5EF4-FFF2-40B4-BE49-F238E27FC236}">
                  <a16:creationId xmlns:a16="http://schemas.microsoft.com/office/drawing/2014/main" id="{CE7637DA-5724-37F8-E8CC-7E1276E4DFA0}"/>
                </a:ext>
              </a:extLst>
            </p:cNvPr>
            <p:cNvSpPr txBox="1"/>
            <p:nvPr/>
          </p:nvSpPr>
          <p:spPr>
            <a:xfrm>
              <a:off x="835929" y="2567650"/>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Closure</a:t>
              </a:r>
            </a:p>
          </p:txBody>
        </p:sp>
        <p:sp>
          <p:nvSpPr>
            <p:cNvPr id="5" name="TextBox 4">
              <a:extLst>
                <a:ext uri="{FF2B5EF4-FFF2-40B4-BE49-F238E27FC236}">
                  <a16:creationId xmlns:a16="http://schemas.microsoft.com/office/drawing/2014/main" id="{1D97A739-1CBB-518D-82A7-496855E7D5A3}"/>
                </a:ext>
              </a:extLst>
            </p:cNvPr>
            <p:cNvSpPr txBox="1"/>
            <p:nvPr/>
          </p:nvSpPr>
          <p:spPr>
            <a:xfrm>
              <a:off x="4420957" y="2567649"/>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Continuity</a:t>
              </a:r>
            </a:p>
          </p:txBody>
        </p:sp>
        <p:sp>
          <p:nvSpPr>
            <p:cNvPr id="6" name="TextBox 5">
              <a:extLst>
                <a:ext uri="{FF2B5EF4-FFF2-40B4-BE49-F238E27FC236}">
                  <a16:creationId xmlns:a16="http://schemas.microsoft.com/office/drawing/2014/main" id="{ED9B09C1-98A6-8542-3358-FD658A78982A}"/>
                </a:ext>
              </a:extLst>
            </p:cNvPr>
            <p:cNvSpPr txBox="1"/>
            <p:nvPr/>
          </p:nvSpPr>
          <p:spPr>
            <a:xfrm>
              <a:off x="8310785" y="2567648"/>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Enclosure</a:t>
              </a:r>
            </a:p>
          </p:txBody>
        </p:sp>
        <p:pic>
          <p:nvPicPr>
            <p:cNvPr id="10" name="Picture 9">
              <a:extLst>
                <a:ext uri="{FF2B5EF4-FFF2-40B4-BE49-F238E27FC236}">
                  <a16:creationId xmlns:a16="http://schemas.microsoft.com/office/drawing/2014/main" id="{ED3429B2-908F-C138-0C1E-C3CAF5B8D7E8}"/>
                </a:ext>
              </a:extLst>
            </p:cNvPr>
            <p:cNvPicPr>
              <a:picLocks noChangeAspect="1"/>
            </p:cNvPicPr>
            <p:nvPr/>
          </p:nvPicPr>
          <p:blipFill>
            <a:blip r:embed="rId2"/>
            <a:stretch>
              <a:fillRect/>
            </a:stretch>
          </p:blipFill>
          <p:spPr>
            <a:xfrm>
              <a:off x="929141" y="3218542"/>
              <a:ext cx="2742747" cy="849087"/>
            </a:xfrm>
            <a:prstGeom prst="rect">
              <a:avLst/>
            </a:prstGeom>
          </p:spPr>
        </p:pic>
        <p:pic>
          <p:nvPicPr>
            <p:cNvPr id="12" name="Picture 11" descr="A red and black dotted line&#10;&#10;AI-generated content may be incorrect.">
              <a:extLst>
                <a:ext uri="{FF2B5EF4-FFF2-40B4-BE49-F238E27FC236}">
                  <a16:creationId xmlns:a16="http://schemas.microsoft.com/office/drawing/2014/main" id="{63581CF2-8735-4BF4-1927-6C01AD5FC1ED}"/>
                </a:ext>
              </a:extLst>
            </p:cNvPr>
            <p:cNvPicPr>
              <a:picLocks noChangeAspect="1"/>
            </p:cNvPicPr>
            <p:nvPr/>
          </p:nvPicPr>
          <p:blipFill>
            <a:blip r:embed="rId3"/>
            <a:stretch>
              <a:fillRect/>
            </a:stretch>
          </p:blipFill>
          <p:spPr>
            <a:xfrm>
              <a:off x="4417558" y="2993571"/>
              <a:ext cx="2464254" cy="1306286"/>
            </a:xfrm>
            <a:prstGeom prst="rect">
              <a:avLst/>
            </a:prstGeom>
          </p:spPr>
        </p:pic>
        <p:pic>
          <p:nvPicPr>
            <p:cNvPr id="15" name="Picture 14" descr="A blue and black dot pattern&#10;&#10;AI-generated content may be incorrect.">
              <a:extLst>
                <a:ext uri="{FF2B5EF4-FFF2-40B4-BE49-F238E27FC236}">
                  <a16:creationId xmlns:a16="http://schemas.microsoft.com/office/drawing/2014/main" id="{50F9B3B2-976A-4CB0-916D-FB62AC23844D}"/>
                </a:ext>
              </a:extLst>
            </p:cNvPr>
            <p:cNvPicPr>
              <a:picLocks noChangeAspect="1"/>
            </p:cNvPicPr>
            <p:nvPr/>
          </p:nvPicPr>
          <p:blipFill>
            <a:blip r:embed="rId4"/>
            <a:stretch>
              <a:fillRect/>
            </a:stretch>
          </p:blipFill>
          <p:spPr>
            <a:xfrm>
              <a:off x="8310790" y="2886301"/>
              <a:ext cx="2000250" cy="1419225"/>
            </a:xfrm>
            <a:prstGeom prst="rect">
              <a:avLst/>
            </a:prstGeom>
          </p:spPr>
        </p:pic>
      </p:grpSp>
      <p:grpSp>
        <p:nvGrpSpPr>
          <p:cNvPr id="11" name="Group 10">
            <a:extLst>
              <a:ext uri="{FF2B5EF4-FFF2-40B4-BE49-F238E27FC236}">
                <a16:creationId xmlns:a16="http://schemas.microsoft.com/office/drawing/2014/main" id="{75F6C6E7-CDED-5718-A168-E23D9A8CCB3B}"/>
              </a:ext>
            </a:extLst>
          </p:cNvPr>
          <p:cNvGrpSpPr/>
          <p:nvPr/>
        </p:nvGrpSpPr>
        <p:grpSpPr>
          <a:xfrm>
            <a:off x="744615" y="2581612"/>
            <a:ext cx="9973763" cy="1824741"/>
            <a:chOff x="835927" y="4563359"/>
            <a:chExt cx="9973763" cy="1824741"/>
          </a:xfrm>
        </p:grpSpPr>
        <p:sp>
          <p:nvSpPr>
            <p:cNvPr id="7" name="TextBox 6">
              <a:extLst>
                <a:ext uri="{FF2B5EF4-FFF2-40B4-BE49-F238E27FC236}">
                  <a16:creationId xmlns:a16="http://schemas.microsoft.com/office/drawing/2014/main" id="{7DBAC643-81B2-41A3-F7C7-1727D47EDE39}"/>
                </a:ext>
              </a:extLst>
            </p:cNvPr>
            <p:cNvSpPr txBox="1"/>
            <p:nvPr/>
          </p:nvSpPr>
          <p:spPr>
            <a:xfrm>
              <a:off x="835927" y="4563361"/>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Proximity</a:t>
              </a:r>
            </a:p>
          </p:txBody>
        </p:sp>
        <p:sp>
          <p:nvSpPr>
            <p:cNvPr id="8" name="TextBox 7">
              <a:extLst>
                <a:ext uri="{FF2B5EF4-FFF2-40B4-BE49-F238E27FC236}">
                  <a16:creationId xmlns:a16="http://schemas.microsoft.com/office/drawing/2014/main" id="{0CF00853-9F77-4431-3577-DCC300767440}"/>
                </a:ext>
              </a:extLst>
            </p:cNvPr>
            <p:cNvSpPr txBox="1"/>
            <p:nvPr/>
          </p:nvSpPr>
          <p:spPr>
            <a:xfrm>
              <a:off x="4420955" y="4563360"/>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Similarity</a:t>
              </a:r>
            </a:p>
          </p:txBody>
        </p:sp>
        <p:sp>
          <p:nvSpPr>
            <p:cNvPr id="9" name="TextBox 8">
              <a:extLst>
                <a:ext uri="{FF2B5EF4-FFF2-40B4-BE49-F238E27FC236}">
                  <a16:creationId xmlns:a16="http://schemas.microsoft.com/office/drawing/2014/main" id="{F9ECEDA8-EE3D-4A2A-4906-C07557822A5E}"/>
                </a:ext>
              </a:extLst>
            </p:cNvPr>
            <p:cNvSpPr txBox="1"/>
            <p:nvPr/>
          </p:nvSpPr>
          <p:spPr>
            <a:xfrm>
              <a:off x="8310783" y="4563359"/>
              <a:ext cx="24989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Connection</a:t>
              </a:r>
            </a:p>
          </p:txBody>
        </p:sp>
        <p:pic>
          <p:nvPicPr>
            <p:cNvPr id="13" name="Picture 12" descr="A group of black dots&#10;&#10;AI-generated content may be incorrect.">
              <a:extLst>
                <a:ext uri="{FF2B5EF4-FFF2-40B4-BE49-F238E27FC236}">
                  <a16:creationId xmlns:a16="http://schemas.microsoft.com/office/drawing/2014/main" id="{B31FCE25-09A0-BE59-EDEF-19B044AD413E}"/>
                </a:ext>
              </a:extLst>
            </p:cNvPr>
            <p:cNvPicPr>
              <a:picLocks noChangeAspect="1"/>
            </p:cNvPicPr>
            <p:nvPr/>
          </p:nvPicPr>
          <p:blipFill>
            <a:blip r:embed="rId5"/>
            <a:stretch>
              <a:fillRect/>
            </a:stretch>
          </p:blipFill>
          <p:spPr>
            <a:xfrm>
              <a:off x="930275" y="4935310"/>
              <a:ext cx="1666422" cy="1450521"/>
            </a:xfrm>
            <a:prstGeom prst="rect">
              <a:avLst/>
            </a:prstGeom>
          </p:spPr>
        </p:pic>
        <p:pic>
          <p:nvPicPr>
            <p:cNvPr id="14" name="Picture 13" descr="A group of dots with different colors&#10;&#10;AI-generated content may be incorrect.">
              <a:extLst>
                <a:ext uri="{FF2B5EF4-FFF2-40B4-BE49-F238E27FC236}">
                  <a16:creationId xmlns:a16="http://schemas.microsoft.com/office/drawing/2014/main" id="{128A1DF8-F20C-88BD-9319-B4C168E66E79}"/>
                </a:ext>
              </a:extLst>
            </p:cNvPr>
            <p:cNvPicPr>
              <a:picLocks noChangeAspect="1"/>
            </p:cNvPicPr>
            <p:nvPr/>
          </p:nvPicPr>
          <p:blipFill>
            <a:blip r:embed="rId6"/>
            <a:stretch>
              <a:fillRect/>
            </a:stretch>
          </p:blipFill>
          <p:spPr>
            <a:xfrm>
              <a:off x="4336824" y="4935311"/>
              <a:ext cx="1762125" cy="1450522"/>
            </a:xfrm>
            <a:prstGeom prst="rect">
              <a:avLst/>
            </a:prstGeom>
          </p:spPr>
        </p:pic>
        <p:pic>
          <p:nvPicPr>
            <p:cNvPr id="16" name="Picture 15" descr="Gestalt and Design: Uniform Connectedness | by Kathryncodonnell | Medium">
              <a:extLst>
                <a:ext uri="{FF2B5EF4-FFF2-40B4-BE49-F238E27FC236}">
                  <a16:creationId xmlns:a16="http://schemas.microsoft.com/office/drawing/2014/main" id="{71C08B3F-FE22-C548-5153-AAC2A6B073A0}"/>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
                      </a14:imgEffect>
                      <a14:imgEffect>
                        <a14:brightnessContrast contrast="13000"/>
                      </a14:imgEffect>
                    </a14:imgLayer>
                  </a14:imgProps>
                </a:ext>
              </a:extLst>
            </a:blip>
            <a:stretch>
              <a:fillRect/>
            </a:stretch>
          </p:blipFill>
          <p:spPr>
            <a:xfrm>
              <a:off x="8309428" y="4933043"/>
              <a:ext cx="1734457" cy="1455057"/>
            </a:xfrm>
            <a:prstGeom prst="rect">
              <a:avLst/>
            </a:prstGeom>
          </p:spPr>
        </p:pic>
      </p:grpSp>
      <p:sp>
        <p:nvSpPr>
          <p:cNvPr id="17" name="TextBox 16">
            <a:extLst>
              <a:ext uri="{FF2B5EF4-FFF2-40B4-BE49-F238E27FC236}">
                <a16:creationId xmlns:a16="http://schemas.microsoft.com/office/drawing/2014/main" id="{F357E290-8EA0-7011-2A35-42BCC2664C01}"/>
              </a:ext>
            </a:extLst>
          </p:cNvPr>
          <p:cNvSpPr txBox="1"/>
          <p:nvPr/>
        </p:nvSpPr>
        <p:spPr>
          <a:xfrm>
            <a:off x="9966128" y="6405282"/>
            <a:ext cx="32562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9"/>
              </a:rPr>
              <a:t>LEARN MORE HERE!</a:t>
            </a:r>
            <a:endParaRPr lang="en-US" dirty="0"/>
          </a:p>
        </p:txBody>
      </p:sp>
      <p:sp>
        <p:nvSpPr>
          <p:cNvPr id="19" name="TextBox 18">
            <a:extLst>
              <a:ext uri="{FF2B5EF4-FFF2-40B4-BE49-F238E27FC236}">
                <a16:creationId xmlns:a16="http://schemas.microsoft.com/office/drawing/2014/main" id="{0E58D783-9678-53AF-0BFA-F4661BA0BA5B}"/>
              </a:ext>
            </a:extLst>
          </p:cNvPr>
          <p:cNvSpPr txBox="1"/>
          <p:nvPr/>
        </p:nvSpPr>
        <p:spPr>
          <a:xfrm>
            <a:off x="6452483" y="6405282"/>
            <a:ext cx="3628828" cy="369332"/>
          </a:xfrm>
          <a:prstGeom prst="rect">
            <a:avLst/>
          </a:prstGeom>
          <a:noFill/>
        </p:spPr>
        <p:txBody>
          <a:bodyPr wrap="square" rtlCol="0">
            <a:spAutoFit/>
          </a:bodyPr>
          <a:lstStyle/>
          <a:p>
            <a:r>
              <a:rPr lang="en-US" dirty="0"/>
              <a:t>There are many more Gestalt rules</a:t>
            </a:r>
          </a:p>
        </p:txBody>
      </p:sp>
    </p:spTree>
    <p:extLst>
      <p:ext uri="{BB962C8B-B14F-4D97-AF65-F5344CB8AC3E}">
        <p14:creationId xmlns:p14="http://schemas.microsoft.com/office/powerpoint/2010/main" val="3961286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8F931-8F91-B423-F85D-21095349E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10772-F543-2CA8-46B1-A36DBBAB546A}"/>
              </a:ext>
            </a:extLst>
          </p:cNvPr>
          <p:cNvSpPr>
            <a:spLocks noGrp="1"/>
          </p:cNvSpPr>
          <p:nvPr>
            <p:ph type="title"/>
          </p:nvPr>
        </p:nvSpPr>
        <p:spPr/>
        <p:txBody>
          <a:bodyPr/>
          <a:lstStyle/>
          <a:p>
            <a:r>
              <a:rPr lang="en-US" dirty="0"/>
              <a:t>Connection</a:t>
            </a:r>
          </a:p>
        </p:txBody>
      </p:sp>
      <p:sp>
        <p:nvSpPr>
          <p:cNvPr id="8" name="Arrow: Right 7">
            <a:extLst>
              <a:ext uri="{FF2B5EF4-FFF2-40B4-BE49-F238E27FC236}">
                <a16:creationId xmlns:a16="http://schemas.microsoft.com/office/drawing/2014/main" id="{59E17A44-ACCD-C68F-A8FC-FC9133AAB2FD}"/>
              </a:ext>
            </a:extLst>
          </p:cNvPr>
          <p:cNvSpPr/>
          <p:nvPr/>
        </p:nvSpPr>
        <p:spPr>
          <a:xfrm>
            <a:off x="4840472" y="3032836"/>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1C9727B-B4CB-9C2C-471A-E8B1E94A5C49}"/>
              </a:ext>
            </a:extLst>
          </p:cNvPr>
          <p:cNvSpPr txBox="1"/>
          <p:nvPr/>
        </p:nvSpPr>
        <p:spPr>
          <a:xfrm>
            <a:off x="1160890"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EFCA1EEA-BA2E-733B-D4EC-B4D1A888A299}"/>
              </a:ext>
            </a:extLst>
          </p:cNvPr>
          <p:cNvSpPr txBox="1"/>
          <p:nvPr/>
        </p:nvSpPr>
        <p:spPr>
          <a:xfrm>
            <a:off x="7402373" y="4842345"/>
            <a:ext cx="2019632" cy="369332"/>
          </a:xfrm>
          <a:prstGeom prst="rect">
            <a:avLst/>
          </a:prstGeom>
          <a:noFill/>
        </p:spPr>
        <p:txBody>
          <a:bodyPr wrap="square" rtlCol="0">
            <a:spAutoFit/>
          </a:bodyPr>
          <a:lstStyle/>
          <a:p>
            <a:pPr algn="ctr"/>
            <a:r>
              <a:rPr lang="en-US" dirty="0"/>
              <a:t>APPLICATION</a:t>
            </a:r>
          </a:p>
        </p:txBody>
      </p:sp>
      <p:pic>
        <p:nvPicPr>
          <p:cNvPr id="4" name="Picture 3">
            <a:extLst>
              <a:ext uri="{FF2B5EF4-FFF2-40B4-BE49-F238E27FC236}">
                <a16:creationId xmlns:a16="http://schemas.microsoft.com/office/drawing/2014/main" id="{FF28339E-659C-FE8E-1783-11826BAD3F36}"/>
              </a:ext>
            </a:extLst>
          </p:cNvPr>
          <p:cNvPicPr>
            <a:picLocks noChangeAspect="1"/>
          </p:cNvPicPr>
          <p:nvPr/>
        </p:nvPicPr>
        <p:blipFill>
          <a:blip r:embed="rId2"/>
          <a:stretch>
            <a:fillRect/>
          </a:stretch>
        </p:blipFill>
        <p:spPr>
          <a:xfrm>
            <a:off x="400008" y="2823921"/>
            <a:ext cx="4029075" cy="1047750"/>
          </a:xfrm>
          <a:prstGeom prst="rect">
            <a:avLst/>
          </a:prstGeom>
        </p:spPr>
      </p:pic>
      <p:pic>
        <p:nvPicPr>
          <p:cNvPr id="10" name="Picture 9">
            <a:extLst>
              <a:ext uri="{FF2B5EF4-FFF2-40B4-BE49-F238E27FC236}">
                <a16:creationId xmlns:a16="http://schemas.microsoft.com/office/drawing/2014/main" id="{B2B99F8C-E285-6B6A-D627-F64D3A6F0D1E}"/>
              </a:ext>
            </a:extLst>
          </p:cNvPr>
          <p:cNvPicPr>
            <a:picLocks noChangeAspect="1"/>
          </p:cNvPicPr>
          <p:nvPr/>
        </p:nvPicPr>
        <p:blipFill>
          <a:blip r:embed="rId3"/>
          <a:stretch>
            <a:fillRect/>
          </a:stretch>
        </p:blipFill>
        <p:spPr>
          <a:xfrm>
            <a:off x="6378601" y="2476258"/>
            <a:ext cx="4067175" cy="1743075"/>
          </a:xfrm>
          <a:prstGeom prst="rect">
            <a:avLst/>
          </a:prstGeom>
        </p:spPr>
      </p:pic>
      <p:sp>
        <p:nvSpPr>
          <p:cNvPr id="11" name="TextBox 10">
            <a:extLst>
              <a:ext uri="{FF2B5EF4-FFF2-40B4-BE49-F238E27FC236}">
                <a16:creationId xmlns:a16="http://schemas.microsoft.com/office/drawing/2014/main" id="{E0AFE11B-696A-4876-1F6B-40EC5F1525EF}"/>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138796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A8827-21E9-745F-76E8-CB10AC3195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569C3-311A-CA41-62C9-B0A1DA9ECA0A}"/>
              </a:ext>
            </a:extLst>
          </p:cNvPr>
          <p:cNvSpPr>
            <a:spLocks noGrp="1"/>
          </p:cNvSpPr>
          <p:nvPr>
            <p:ph type="title"/>
          </p:nvPr>
        </p:nvSpPr>
        <p:spPr/>
        <p:txBody>
          <a:bodyPr/>
          <a:lstStyle/>
          <a:p>
            <a:r>
              <a:rPr lang="en-US" dirty="0"/>
              <a:t>Closure</a:t>
            </a:r>
          </a:p>
        </p:txBody>
      </p:sp>
      <p:sp>
        <p:nvSpPr>
          <p:cNvPr id="8" name="Arrow: Right 7">
            <a:extLst>
              <a:ext uri="{FF2B5EF4-FFF2-40B4-BE49-F238E27FC236}">
                <a16:creationId xmlns:a16="http://schemas.microsoft.com/office/drawing/2014/main" id="{58005772-183C-2D11-8378-B9E669F87803}"/>
              </a:ext>
            </a:extLst>
          </p:cNvPr>
          <p:cNvSpPr/>
          <p:nvPr/>
        </p:nvSpPr>
        <p:spPr>
          <a:xfrm>
            <a:off x="4840472" y="3032836"/>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5787D2-B89C-DD8C-A790-F78D34374637}"/>
              </a:ext>
            </a:extLst>
          </p:cNvPr>
          <p:cNvSpPr txBox="1"/>
          <p:nvPr/>
        </p:nvSpPr>
        <p:spPr>
          <a:xfrm>
            <a:off x="1160890"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174193F5-9FF7-3F02-3BD8-E681C0DBD8EC}"/>
              </a:ext>
            </a:extLst>
          </p:cNvPr>
          <p:cNvSpPr txBox="1"/>
          <p:nvPr/>
        </p:nvSpPr>
        <p:spPr>
          <a:xfrm>
            <a:off x="7955052" y="4842345"/>
            <a:ext cx="2019632" cy="369332"/>
          </a:xfrm>
          <a:prstGeom prst="rect">
            <a:avLst/>
          </a:prstGeom>
          <a:noFill/>
        </p:spPr>
        <p:txBody>
          <a:bodyPr wrap="square" rtlCol="0">
            <a:spAutoFit/>
          </a:bodyPr>
          <a:lstStyle/>
          <a:p>
            <a:pPr algn="ctr"/>
            <a:r>
              <a:rPr lang="en-US" dirty="0"/>
              <a:t>APPLICATION</a:t>
            </a:r>
          </a:p>
        </p:txBody>
      </p:sp>
      <p:pic>
        <p:nvPicPr>
          <p:cNvPr id="5" name="Picture 4">
            <a:extLst>
              <a:ext uri="{FF2B5EF4-FFF2-40B4-BE49-F238E27FC236}">
                <a16:creationId xmlns:a16="http://schemas.microsoft.com/office/drawing/2014/main" id="{15922BA6-DEB6-90D7-A54A-44445F71EE19}"/>
              </a:ext>
            </a:extLst>
          </p:cNvPr>
          <p:cNvPicPr>
            <a:picLocks noChangeAspect="1"/>
          </p:cNvPicPr>
          <p:nvPr/>
        </p:nvPicPr>
        <p:blipFill>
          <a:blip r:embed="rId2"/>
          <a:stretch>
            <a:fillRect/>
          </a:stretch>
        </p:blipFill>
        <p:spPr>
          <a:xfrm>
            <a:off x="872656" y="2222509"/>
            <a:ext cx="2586162" cy="2412981"/>
          </a:xfrm>
          <a:prstGeom prst="rect">
            <a:avLst/>
          </a:prstGeom>
        </p:spPr>
      </p:pic>
      <p:pic>
        <p:nvPicPr>
          <p:cNvPr id="7" name="Picture 6">
            <a:extLst>
              <a:ext uri="{FF2B5EF4-FFF2-40B4-BE49-F238E27FC236}">
                <a16:creationId xmlns:a16="http://schemas.microsoft.com/office/drawing/2014/main" id="{8F05B709-2061-2030-CBB6-08B84776461C}"/>
              </a:ext>
            </a:extLst>
          </p:cNvPr>
          <p:cNvPicPr>
            <a:picLocks noChangeAspect="1"/>
          </p:cNvPicPr>
          <p:nvPr/>
        </p:nvPicPr>
        <p:blipFill>
          <a:blip r:embed="rId3"/>
          <a:stretch>
            <a:fillRect/>
          </a:stretch>
        </p:blipFill>
        <p:spPr>
          <a:xfrm>
            <a:off x="6278041" y="2320764"/>
            <a:ext cx="5373654" cy="2216471"/>
          </a:xfrm>
          <a:prstGeom prst="rect">
            <a:avLst/>
          </a:prstGeom>
        </p:spPr>
      </p:pic>
      <p:sp>
        <p:nvSpPr>
          <p:cNvPr id="11" name="TextBox 10">
            <a:extLst>
              <a:ext uri="{FF2B5EF4-FFF2-40B4-BE49-F238E27FC236}">
                <a16:creationId xmlns:a16="http://schemas.microsoft.com/office/drawing/2014/main" id="{5175024D-6CBB-AA7D-5663-01E6A939F7FC}"/>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098039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797B-941E-4AD4-9A64-222E3F88C887}"/>
              </a:ext>
            </a:extLst>
          </p:cNvPr>
          <p:cNvSpPr>
            <a:spLocks noGrp="1"/>
          </p:cNvSpPr>
          <p:nvPr>
            <p:ph type="title"/>
          </p:nvPr>
        </p:nvSpPr>
        <p:spPr/>
        <p:txBody>
          <a:bodyPr/>
          <a:lstStyle/>
          <a:p>
            <a:r>
              <a:rPr lang="en-US" dirty="0"/>
              <a:t>Why Data Visualization Matters</a:t>
            </a:r>
          </a:p>
        </p:txBody>
      </p:sp>
      <p:sp>
        <p:nvSpPr>
          <p:cNvPr id="3" name="Content Placeholder 2">
            <a:extLst>
              <a:ext uri="{FF2B5EF4-FFF2-40B4-BE49-F238E27FC236}">
                <a16:creationId xmlns:a16="http://schemas.microsoft.com/office/drawing/2014/main" id="{9DB132C0-3F8A-7A58-B8DC-941CCCA91810}"/>
              </a:ext>
            </a:extLst>
          </p:cNvPr>
          <p:cNvSpPr>
            <a:spLocks noGrp="1"/>
          </p:cNvSpPr>
          <p:nvPr>
            <p:ph idx="1"/>
          </p:nvPr>
        </p:nvSpPr>
        <p:spPr/>
        <p:txBody>
          <a:bodyPr>
            <a:normAutofit/>
          </a:bodyPr>
          <a:lstStyle/>
          <a:p>
            <a:r>
              <a:rPr lang="en-US" sz="2800" dirty="0"/>
              <a:t>Enables pattern recognition and comparison</a:t>
            </a:r>
          </a:p>
          <a:p>
            <a:r>
              <a:rPr lang="en-US" sz="2800" dirty="0"/>
              <a:t>Reveals trends, outliers, and relationships not visible in raw tables</a:t>
            </a:r>
          </a:p>
          <a:p>
            <a:r>
              <a:rPr lang="en-US" sz="2800" dirty="0"/>
              <a:t>Helps bridge the gap between technical analysis and business decisions</a:t>
            </a:r>
          </a:p>
          <a:p>
            <a:r>
              <a:rPr lang="en-US" sz="2800" dirty="0"/>
              <a:t>Empowers audiences — technical or not — to ask better questions</a:t>
            </a:r>
          </a:p>
        </p:txBody>
      </p:sp>
    </p:spTree>
    <p:extLst>
      <p:ext uri="{BB962C8B-B14F-4D97-AF65-F5344CB8AC3E}">
        <p14:creationId xmlns:p14="http://schemas.microsoft.com/office/powerpoint/2010/main" val="2675923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46E1-889F-BA29-9A51-5FD6232A8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E7766-ADA4-4FC0-2F32-120B4A11EB8E}"/>
              </a:ext>
            </a:extLst>
          </p:cNvPr>
          <p:cNvSpPr>
            <a:spLocks noGrp="1"/>
          </p:cNvSpPr>
          <p:nvPr>
            <p:ph type="title"/>
          </p:nvPr>
        </p:nvSpPr>
        <p:spPr/>
        <p:txBody>
          <a:bodyPr/>
          <a:lstStyle/>
          <a:p>
            <a:r>
              <a:rPr lang="en-US" dirty="0"/>
              <a:t>Continuity</a:t>
            </a:r>
          </a:p>
        </p:txBody>
      </p:sp>
      <p:sp>
        <p:nvSpPr>
          <p:cNvPr id="8" name="Arrow: Right 7">
            <a:extLst>
              <a:ext uri="{FF2B5EF4-FFF2-40B4-BE49-F238E27FC236}">
                <a16:creationId xmlns:a16="http://schemas.microsoft.com/office/drawing/2014/main" id="{F3287A44-2D50-409C-3AC4-9BE7195F3E7B}"/>
              </a:ext>
            </a:extLst>
          </p:cNvPr>
          <p:cNvSpPr/>
          <p:nvPr/>
        </p:nvSpPr>
        <p:spPr>
          <a:xfrm>
            <a:off x="5786677" y="3114039"/>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974945-DF9B-7BBB-0925-5D92276E92D1}"/>
              </a:ext>
            </a:extLst>
          </p:cNvPr>
          <p:cNvSpPr txBox="1"/>
          <p:nvPr/>
        </p:nvSpPr>
        <p:spPr>
          <a:xfrm>
            <a:off x="1607061"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9AB08EE2-9EF1-58A4-5D5D-AB08BE3EB73D}"/>
              </a:ext>
            </a:extLst>
          </p:cNvPr>
          <p:cNvSpPr txBox="1"/>
          <p:nvPr/>
        </p:nvSpPr>
        <p:spPr>
          <a:xfrm>
            <a:off x="7955052" y="4842345"/>
            <a:ext cx="2019632" cy="369332"/>
          </a:xfrm>
          <a:prstGeom prst="rect">
            <a:avLst/>
          </a:prstGeom>
          <a:noFill/>
        </p:spPr>
        <p:txBody>
          <a:bodyPr wrap="square" rtlCol="0">
            <a:spAutoFit/>
          </a:bodyPr>
          <a:lstStyle/>
          <a:p>
            <a:pPr algn="ctr"/>
            <a:r>
              <a:rPr lang="en-US" dirty="0"/>
              <a:t>APPLICATION</a:t>
            </a:r>
          </a:p>
        </p:txBody>
      </p:sp>
      <p:pic>
        <p:nvPicPr>
          <p:cNvPr id="3" name="Picture 2" descr="A red and black dotted line&#10;&#10;AI-generated content may be incorrect.">
            <a:extLst>
              <a:ext uri="{FF2B5EF4-FFF2-40B4-BE49-F238E27FC236}">
                <a16:creationId xmlns:a16="http://schemas.microsoft.com/office/drawing/2014/main" id="{54C134FC-C444-BDD4-F325-2EBAD0C9E8F9}"/>
              </a:ext>
            </a:extLst>
          </p:cNvPr>
          <p:cNvPicPr>
            <a:picLocks noChangeAspect="1"/>
          </p:cNvPicPr>
          <p:nvPr/>
        </p:nvPicPr>
        <p:blipFill>
          <a:blip r:embed="rId2"/>
          <a:stretch>
            <a:fillRect/>
          </a:stretch>
        </p:blipFill>
        <p:spPr>
          <a:xfrm>
            <a:off x="784758" y="2461712"/>
            <a:ext cx="3649495" cy="1934575"/>
          </a:xfrm>
          <a:prstGeom prst="rect">
            <a:avLst/>
          </a:prstGeom>
        </p:spPr>
      </p:pic>
      <p:pic>
        <p:nvPicPr>
          <p:cNvPr id="6" name="Picture 5">
            <a:extLst>
              <a:ext uri="{FF2B5EF4-FFF2-40B4-BE49-F238E27FC236}">
                <a16:creationId xmlns:a16="http://schemas.microsoft.com/office/drawing/2014/main" id="{8199BA81-988C-DF32-4DAA-EF7AEA142C8F}"/>
              </a:ext>
            </a:extLst>
          </p:cNvPr>
          <p:cNvPicPr>
            <a:picLocks noChangeAspect="1"/>
          </p:cNvPicPr>
          <p:nvPr/>
        </p:nvPicPr>
        <p:blipFill>
          <a:blip r:embed="rId3"/>
          <a:stretch>
            <a:fillRect/>
          </a:stretch>
        </p:blipFill>
        <p:spPr>
          <a:xfrm>
            <a:off x="7757748" y="2182834"/>
            <a:ext cx="2216936" cy="2492332"/>
          </a:xfrm>
          <a:prstGeom prst="rect">
            <a:avLst/>
          </a:prstGeom>
        </p:spPr>
      </p:pic>
      <p:sp>
        <p:nvSpPr>
          <p:cNvPr id="10" name="TextBox 9">
            <a:extLst>
              <a:ext uri="{FF2B5EF4-FFF2-40B4-BE49-F238E27FC236}">
                <a16:creationId xmlns:a16="http://schemas.microsoft.com/office/drawing/2014/main" id="{A29649C1-9326-56B6-C29C-243C664B260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3019061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97EBB-90CB-27B9-10F1-BD0C7010B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BB56C-2FFE-D837-2759-148F3BFDB9E2}"/>
              </a:ext>
            </a:extLst>
          </p:cNvPr>
          <p:cNvSpPr>
            <a:spLocks noGrp="1"/>
          </p:cNvSpPr>
          <p:nvPr>
            <p:ph type="title"/>
          </p:nvPr>
        </p:nvSpPr>
        <p:spPr/>
        <p:txBody>
          <a:bodyPr/>
          <a:lstStyle/>
          <a:p>
            <a:r>
              <a:rPr lang="en-US" dirty="0"/>
              <a:t>Enclosure</a:t>
            </a:r>
          </a:p>
        </p:txBody>
      </p:sp>
      <p:sp>
        <p:nvSpPr>
          <p:cNvPr id="8" name="Arrow: Right 7">
            <a:extLst>
              <a:ext uri="{FF2B5EF4-FFF2-40B4-BE49-F238E27FC236}">
                <a16:creationId xmlns:a16="http://schemas.microsoft.com/office/drawing/2014/main" id="{A0BE0155-05A4-8084-00BC-2B070724B7FE}"/>
              </a:ext>
            </a:extLst>
          </p:cNvPr>
          <p:cNvSpPr/>
          <p:nvPr/>
        </p:nvSpPr>
        <p:spPr>
          <a:xfrm>
            <a:off x="5588000" y="3114040"/>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3F6293-3DF4-B7DE-B4E4-0AAC116AC948}"/>
              </a:ext>
            </a:extLst>
          </p:cNvPr>
          <p:cNvSpPr txBox="1"/>
          <p:nvPr/>
        </p:nvSpPr>
        <p:spPr>
          <a:xfrm>
            <a:off x="1398527"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4F39FAC1-3FEA-3FE8-5FD8-44C48F9864E5}"/>
              </a:ext>
            </a:extLst>
          </p:cNvPr>
          <p:cNvSpPr txBox="1"/>
          <p:nvPr/>
        </p:nvSpPr>
        <p:spPr>
          <a:xfrm>
            <a:off x="7955052" y="4842345"/>
            <a:ext cx="2019632" cy="369332"/>
          </a:xfrm>
          <a:prstGeom prst="rect">
            <a:avLst/>
          </a:prstGeom>
          <a:noFill/>
        </p:spPr>
        <p:txBody>
          <a:bodyPr wrap="square" rtlCol="0">
            <a:spAutoFit/>
          </a:bodyPr>
          <a:lstStyle/>
          <a:p>
            <a:pPr algn="ctr"/>
            <a:r>
              <a:rPr lang="en-US" dirty="0"/>
              <a:t>APPLICATION</a:t>
            </a:r>
          </a:p>
        </p:txBody>
      </p:sp>
      <p:pic>
        <p:nvPicPr>
          <p:cNvPr id="4" name="Picture 3">
            <a:extLst>
              <a:ext uri="{FF2B5EF4-FFF2-40B4-BE49-F238E27FC236}">
                <a16:creationId xmlns:a16="http://schemas.microsoft.com/office/drawing/2014/main" id="{E60DB72E-1B4F-EC15-4CA1-FF44C43527C0}"/>
              </a:ext>
            </a:extLst>
          </p:cNvPr>
          <p:cNvPicPr>
            <a:picLocks noChangeAspect="1"/>
          </p:cNvPicPr>
          <p:nvPr/>
        </p:nvPicPr>
        <p:blipFill>
          <a:blip r:embed="rId2"/>
          <a:stretch>
            <a:fillRect/>
          </a:stretch>
        </p:blipFill>
        <p:spPr>
          <a:xfrm>
            <a:off x="325184" y="2536954"/>
            <a:ext cx="4166319" cy="1784092"/>
          </a:xfrm>
          <a:prstGeom prst="rect">
            <a:avLst/>
          </a:prstGeom>
        </p:spPr>
      </p:pic>
      <p:pic>
        <p:nvPicPr>
          <p:cNvPr id="10" name="Picture 9">
            <a:extLst>
              <a:ext uri="{FF2B5EF4-FFF2-40B4-BE49-F238E27FC236}">
                <a16:creationId xmlns:a16="http://schemas.microsoft.com/office/drawing/2014/main" id="{3B5AF6C1-6C77-7A34-FF43-AB9CEE4BDB8E}"/>
              </a:ext>
            </a:extLst>
          </p:cNvPr>
          <p:cNvPicPr>
            <a:picLocks noChangeAspect="1"/>
          </p:cNvPicPr>
          <p:nvPr/>
        </p:nvPicPr>
        <p:blipFill>
          <a:blip r:embed="rId3"/>
          <a:stretch>
            <a:fillRect/>
          </a:stretch>
        </p:blipFill>
        <p:spPr>
          <a:xfrm>
            <a:off x="7700497" y="2175379"/>
            <a:ext cx="2528742" cy="2344833"/>
          </a:xfrm>
          <a:prstGeom prst="rect">
            <a:avLst/>
          </a:prstGeom>
        </p:spPr>
      </p:pic>
      <p:sp>
        <p:nvSpPr>
          <p:cNvPr id="11" name="TextBox 10">
            <a:extLst>
              <a:ext uri="{FF2B5EF4-FFF2-40B4-BE49-F238E27FC236}">
                <a16:creationId xmlns:a16="http://schemas.microsoft.com/office/drawing/2014/main" id="{908351CB-0DDC-3E5A-EB73-4DAC2CE13F84}"/>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1749695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FAF-BA3E-8F5A-B016-4BEDDEC492CB}"/>
              </a:ext>
            </a:extLst>
          </p:cNvPr>
          <p:cNvSpPr>
            <a:spLocks noGrp="1"/>
          </p:cNvSpPr>
          <p:nvPr>
            <p:ph type="title"/>
          </p:nvPr>
        </p:nvSpPr>
        <p:spPr/>
        <p:txBody>
          <a:bodyPr/>
          <a:lstStyle/>
          <a:p>
            <a:r>
              <a:rPr lang="en-US" dirty="0"/>
              <a:t>Works for Tables too!</a:t>
            </a:r>
          </a:p>
        </p:txBody>
      </p:sp>
      <p:pic>
        <p:nvPicPr>
          <p:cNvPr id="5" name="Picture 4">
            <a:extLst>
              <a:ext uri="{FF2B5EF4-FFF2-40B4-BE49-F238E27FC236}">
                <a16:creationId xmlns:a16="http://schemas.microsoft.com/office/drawing/2014/main" id="{B6502464-B343-52A5-79D6-26D22CA9DB4A}"/>
              </a:ext>
            </a:extLst>
          </p:cNvPr>
          <p:cNvPicPr>
            <a:picLocks noChangeAspect="1"/>
          </p:cNvPicPr>
          <p:nvPr/>
        </p:nvPicPr>
        <p:blipFill>
          <a:blip r:embed="rId2"/>
          <a:stretch>
            <a:fillRect/>
          </a:stretch>
        </p:blipFill>
        <p:spPr>
          <a:xfrm>
            <a:off x="99146" y="2480628"/>
            <a:ext cx="11744325" cy="2524125"/>
          </a:xfrm>
          <a:prstGeom prst="rect">
            <a:avLst/>
          </a:prstGeom>
        </p:spPr>
      </p:pic>
      <p:sp>
        <p:nvSpPr>
          <p:cNvPr id="8" name="TextBox 7">
            <a:extLst>
              <a:ext uri="{FF2B5EF4-FFF2-40B4-BE49-F238E27FC236}">
                <a16:creationId xmlns:a16="http://schemas.microsoft.com/office/drawing/2014/main" id="{DBA4A059-7D33-744B-1CCC-B3110058A24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3450898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7B546-C718-B042-0ACF-9DFD3B1E19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E9BCE-0D38-7620-FC6A-46AD3F6ED62A}"/>
              </a:ext>
            </a:extLst>
          </p:cNvPr>
          <p:cNvSpPr>
            <a:spLocks noGrp="1"/>
          </p:cNvSpPr>
          <p:nvPr>
            <p:ph type="title"/>
          </p:nvPr>
        </p:nvSpPr>
        <p:spPr/>
        <p:txBody>
          <a:bodyPr/>
          <a:lstStyle/>
          <a:p>
            <a:r>
              <a:rPr lang="en-US" dirty="0"/>
              <a:t>Proximity</a:t>
            </a:r>
          </a:p>
        </p:txBody>
      </p:sp>
      <p:pic>
        <p:nvPicPr>
          <p:cNvPr id="5" name="Picture 4">
            <a:extLst>
              <a:ext uri="{FF2B5EF4-FFF2-40B4-BE49-F238E27FC236}">
                <a16:creationId xmlns:a16="http://schemas.microsoft.com/office/drawing/2014/main" id="{30EF0718-7F49-EEDF-47A5-264687B7B1E7}"/>
              </a:ext>
            </a:extLst>
          </p:cNvPr>
          <p:cNvPicPr>
            <a:picLocks noChangeAspect="1"/>
          </p:cNvPicPr>
          <p:nvPr/>
        </p:nvPicPr>
        <p:blipFill>
          <a:blip r:embed="rId2"/>
          <a:stretch>
            <a:fillRect/>
          </a:stretch>
        </p:blipFill>
        <p:spPr>
          <a:xfrm>
            <a:off x="646111" y="2012278"/>
            <a:ext cx="3043263" cy="2540838"/>
          </a:xfrm>
          <a:prstGeom prst="rect">
            <a:avLst/>
          </a:prstGeom>
        </p:spPr>
      </p:pic>
      <p:pic>
        <p:nvPicPr>
          <p:cNvPr id="7" name="Picture 6">
            <a:extLst>
              <a:ext uri="{FF2B5EF4-FFF2-40B4-BE49-F238E27FC236}">
                <a16:creationId xmlns:a16="http://schemas.microsoft.com/office/drawing/2014/main" id="{51F0AE61-EEDB-E256-F4D1-3CFF61DFBD2D}"/>
              </a:ext>
            </a:extLst>
          </p:cNvPr>
          <p:cNvPicPr>
            <a:picLocks noChangeAspect="1"/>
          </p:cNvPicPr>
          <p:nvPr/>
        </p:nvPicPr>
        <p:blipFill>
          <a:blip r:embed="rId3"/>
          <a:stretch>
            <a:fillRect/>
          </a:stretch>
        </p:blipFill>
        <p:spPr>
          <a:xfrm>
            <a:off x="5278489" y="2007198"/>
            <a:ext cx="6267400" cy="2540838"/>
          </a:xfrm>
          <a:prstGeom prst="rect">
            <a:avLst/>
          </a:prstGeom>
        </p:spPr>
      </p:pic>
      <p:sp>
        <p:nvSpPr>
          <p:cNvPr id="8" name="Arrow: Right 7">
            <a:extLst>
              <a:ext uri="{FF2B5EF4-FFF2-40B4-BE49-F238E27FC236}">
                <a16:creationId xmlns:a16="http://schemas.microsoft.com/office/drawing/2014/main" id="{74A1AC87-C344-2813-9C9D-A9A046D06677}"/>
              </a:ext>
            </a:extLst>
          </p:cNvPr>
          <p:cNvSpPr/>
          <p:nvPr/>
        </p:nvSpPr>
        <p:spPr>
          <a:xfrm>
            <a:off x="4080903" y="2962657"/>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61F5CAD-7C15-0E1D-3EC0-6EB724D51BB8}"/>
              </a:ext>
            </a:extLst>
          </p:cNvPr>
          <p:cNvSpPr txBox="1"/>
          <p:nvPr/>
        </p:nvSpPr>
        <p:spPr>
          <a:xfrm>
            <a:off x="1160890"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51E48672-C5CB-4986-B505-D05A16531DA3}"/>
              </a:ext>
            </a:extLst>
          </p:cNvPr>
          <p:cNvSpPr txBox="1"/>
          <p:nvPr/>
        </p:nvSpPr>
        <p:spPr>
          <a:xfrm>
            <a:off x="7402373" y="4842345"/>
            <a:ext cx="2019632" cy="369332"/>
          </a:xfrm>
          <a:prstGeom prst="rect">
            <a:avLst/>
          </a:prstGeom>
          <a:noFill/>
        </p:spPr>
        <p:txBody>
          <a:bodyPr wrap="square" rtlCol="0">
            <a:spAutoFit/>
          </a:bodyPr>
          <a:lstStyle/>
          <a:p>
            <a:pPr algn="ctr"/>
            <a:r>
              <a:rPr lang="en-US" dirty="0"/>
              <a:t>APPLICATION</a:t>
            </a:r>
          </a:p>
        </p:txBody>
      </p:sp>
      <p:sp>
        <p:nvSpPr>
          <p:cNvPr id="3" name="TextBox 2">
            <a:extLst>
              <a:ext uri="{FF2B5EF4-FFF2-40B4-BE49-F238E27FC236}">
                <a16:creationId xmlns:a16="http://schemas.microsoft.com/office/drawing/2014/main" id="{BFE8E750-D3A6-F473-1C0A-FB9B435BCF66}"/>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2742875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5E66-9445-02C7-1575-9AE4C4B9179D}"/>
              </a:ext>
            </a:extLst>
          </p:cNvPr>
          <p:cNvSpPr>
            <a:spLocks noGrp="1"/>
          </p:cNvSpPr>
          <p:nvPr>
            <p:ph type="title"/>
          </p:nvPr>
        </p:nvSpPr>
        <p:spPr/>
        <p:txBody>
          <a:bodyPr/>
          <a:lstStyle/>
          <a:p>
            <a:r>
              <a:rPr lang="en-US" dirty="0"/>
              <a:t>Similarity</a:t>
            </a:r>
          </a:p>
        </p:txBody>
      </p:sp>
      <p:sp>
        <p:nvSpPr>
          <p:cNvPr id="8" name="Arrow: Right 7">
            <a:extLst>
              <a:ext uri="{FF2B5EF4-FFF2-40B4-BE49-F238E27FC236}">
                <a16:creationId xmlns:a16="http://schemas.microsoft.com/office/drawing/2014/main" id="{5F7263B0-E9ED-15A4-1DBB-2A2121E2FEA8}"/>
              </a:ext>
            </a:extLst>
          </p:cNvPr>
          <p:cNvSpPr/>
          <p:nvPr/>
        </p:nvSpPr>
        <p:spPr>
          <a:xfrm>
            <a:off x="5588000" y="3066320"/>
            <a:ext cx="1016000" cy="629920"/>
          </a:xfrm>
          <a:prstGeom prst="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0D8A96-34A6-62E1-F89B-9779E226F1D7}"/>
              </a:ext>
            </a:extLst>
          </p:cNvPr>
          <p:cNvSpPr txBox="1"/>
          <p:nvPr/>
        </p:nvSpPr>
        <p:spPr>
          <a:xfrm>
            <a:off x="1677725" y="4842345"/>
            <a:ext cx="2019632" cy="369332"/>
          </a:xfrm>
          <a:prstGeom prst="rect">
            <a:avLst/>
          </a:prstGeom>
          <a:noFill/>
        </p:spPr>
        <p:txBody>
          <a:bodyPr wrap="square" rtlCol="0">
            <a:spAutoFit/>
          </a:bodyPr>
          <a:lstStyle/>
          <a:p>
            <a:pPr algn="ctr"/>
            <a:r>
              <a:rPr lang="en-US" dirty="0"/>
              <a:t>PRINCIPLE</a:t>
            </a:r>
          </a:p>
        </p:txBody>
      </p:sp>
      <p:sp>
        <p:nvSpPr>
          <p:cNvPr id="12" name="TextBox 11">
            <a:extLst>
              <a:ext uri="{FF2B5EF4-FFF2-40B4-BE49-F238E27FC236}">
                <a16:creationId xmlns:a16="http://schemas.microsoft.com/office/drawing/2014/main" id="{93D0FFFE-B45C-ED5C-18C0-39D929F3BB9B}"/>
              </a:ext>
            </a:extLst>
          </p:cNvPr>
          <p:cNvSpPr txBox="1"/>
          <p:nvPr/>
        </p:nvSpPr>
        <p:spPr>
          <a:xfrm>
            <a:off x="7743253" y="4842345"/>
            <a:ext cx="2019632" cy="369332"/>
          </a:xfrm>
          <a:prstGeom prst="rect">
            <a:avLst/>
          </a:prstGeom>
          <a:noFill/>
        </p:spPr>
        <p:txBody>
          <a:bodyPr wrap="square" rtlCol="0">
            <a:spAutoFit/>
          </a:bodyPr>
          <a:lstStyle/>
          <a:p>
            <a:pPr algn="ctr"/>
            <a:r>
              <a:rPr lang="en-US" dirty="0"/>
              <a:t>APPLICATION</a:t>
            </a:r>
          </a:p>
        </p:txBody>
      </p:sp>
      <p:pic>
        <p:nvPicPr>
          <p:cNvPr id="15" name="Picture 14">
            <a:extLst>
              <a:ext uri="{FF2B5EF4-FFF2-40B4-BE49-F238E27FC236}">
                <a16:creationId xmlns:a16="http://schemas.microsoft.com/office/drawing/2014/main" id="{BDCF4B59-84AF-0CF4-6E32-FD41B36B1229}"/>
              </a:ext>
            </a:extLst>
          </p:cNvPr>
          <p:cNvPicPr>
            <a:picLocks noChangeAspect="1"/>
          </p:cNvPicPr>
          <p:nvPr/>
        </p:nvPicPr>
        <p:blipFill>
          <a:blip r:embed="rId2"/>
          <a:stretch>
            <a:fillRect/>
          </a:stretch>
        </p:blipFill>
        <p:spPr>
          <a:xfrm>
            <a:off x="324558" y="2210464"/>
            <a:ext cx="4717078" cy="2111224"/>
          </a:xfrm>
          <a:prstGeom prst="rect">
            <a:avLst/>
          </a:prstGeom>
        </p:spPr>
      </p:pic>
      <p:pic>
        <p:nvPicPr>
          <p:cNvPr id="17" name="Picture 16">
            <a:extLst>
              <a:ext uri="{FF2B5EF4-FFF2-40B4-BE49-F238E27FC236}">
                <a16:creationId xmlns:a16="http://schemas.microsoft.com/office/drawing/2014/main" id="{DB1CE991-2DDC-0B83-FD39-8E24B0A7A4B9}"/>
              </a:ext>
            </a:extLst>
          </p:cNvPr>
          <p:cNvPicPr>
            <a:picLocks noChangeAspect="1"/>
          </p:cNvPicPr>
          <p:nvPr/>
        </p:nvPicPr>
        <p:blipFill>
          <a:blip r:embed="rId3"/>
          <a:stretch>
            <a:fillRect/>
          </a:stretch>
        </p:blipFill>
        <p:spPr>
          <a:xfrm>
            <a:off x="7085605" y="2210462"/>
            <a:ext cx="3334929" cy="2111225"/>
          </a:xfrm>
          <a:prstGeom prst="rect">
            <a:avLst/>
          </a:prstGeom>
        </p:spPr>
      </p:pic>
      <p:sp>
        <p:nvSpPr>
          <p:cNvPr id="18" name="TextBox 17">
            <a:extLst>
              <a:ext uri="{FF2B5EF4-FFF2-40B4-BE49-F238E27FC236}">
                <a16:creationId xmlns:a16="http://schemas.microsoft.com/office/drawing/2014/main" id="{0A64BE93-4272-D618-C54D-36FC925447A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LEARN MORE HERE!</a:t>
            </a:r>
            <a:endParaRPr lang="en-US" dirty="0"/>
          </a:p>
        </p:txBody>
      </p:sp>
    </p:spTree>
    <p:extLst>
      <p:ext uri="{BB962C8B-B14F-4D97-AF65-F5344CB8AC3E}">
        <p14:creationId xmlns:p14="http://schemas.microsoft.com/office/powerpoint/2010/main" val="546723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9E79-F7BC-FEA1-C7AF-C97C272D3B4F}"/>
              </a:ext>
            </a:extLst>
          </p:cNvPr>
          <p:cNvSpPr>
            <a:spLocks noGrp="1"/>
          </p:cNvSpPr>
          <p:nvPr>
            <p:ph type="title"/>
          </p:nvPr>
        </p:nvSpPr>
        <p:spPr/>
        <p:txBody>
          <a:bodyPr/>
          <a:lstStyle/>
          <a:p>
            <a:r>
              <a:rPr lang="en-US" dirty="0"/>
              <a:t>Match your visual to your message</a:t>
            </a:r>
          </a:p>
        </p:txBody>
      </p:sp>
      <p:sp>
        <p:nvSpPr>
          <p:cNvPr id="4" name="TextBox 3">
            <a:extLst>
              <a:ext uri="{FF2B5EF4-FFF2-40B4-BE49-F238E27FC236}">
                <a16:creationId xmlns:a16="http://schemas.microsoft.com/office/drawing/2014/main" id="{3A0535AB-067F-BD27-C2DB-7A071285457F}"/>
              </a:ext>
            </a:extLst>
          </p:cNvPr>
          <p:cNvSpPr txBox="1"/>
          <p:nvPr/>
        </p:nvSpPr>
        <p:spPr>
          <a:xfrm>
            <a:off x="8321040" y="6405282"/>
            <a:ext cx="2214880" cy="369332"/>
          </a:xfrm>
          <a:prstGeom prst="rect">
            <a:avLst/>
          </a:prstGeom>
          <a:noFill/>
        </p:spPr>
        <p:txBody>
          <a:bodyPr wrap="square" rtlCol="0">
            <a:spAutoFit/>
          </a:bodyPr>
          <a:lstStyle/>
          <a:p>
            <a:r>
              <a:rPr lang="en-US" dirty="0">
                <a:hlinkClick r:id="rId2"/>
              </a:rPr>
              <a:t>LEARN MORE HERE</a:t>
            </a:r>
            <a:endParaRPr lang="en-US" dirty="0"/>
          </a:p>
        </p:txBody>
      </p:sp>
      <p:pic>
        <p:nvPicPr>
          <p:cNvPr id="6" name="Picture 5">
            <a:extLst>
              <a:ext uri="{FF2B5EF4-FFF2-40B4-BE49-F238E27FC236}">
                <a16:creationId xmlns:a16="http://schemas.microsoft.com/office/drawing/2014/main" id="{772634A7-14B1-8275-EF9F-FC274BC5B357}"/>
              </a:ext>
            </a:extLst>
          </p:cNvPr>
          <p:cNvPicPr>
            <a:picLocks noChangeAspect="1"/>
          </p:cNvPicPr>
          <p:nvPr/>
        </p:nvPicPr>
        <p:blipFill>
          <a:blip r:embed="rId3"/>
          <a:stretch>
            <a:fillRect/>
          </a:stretch>
        </p:blipFill>
        <p:spPr>
          <a:xfrm>
            <a:off x="1365185" y="1255667"/>
            <a:ext cx="9170735" cy="5064161"/>
          </a:xfrm>
          <a:prstGeom prst="rect">
            <a:avLst/>
          </a:prstGeom>
        </p:spPr>
      </p:pic>
      <p:sp>
        <p:nvSpPr>
          <p:cNvPr id="7" name="TextBox 6">
            <a:extLst>
              <a:ext uri="{FF2B5EF4-FFF2-40B4-BE49-F238E27FC236}">
                <a16:creationId xmlns:a16="http://schemas.microsoft.com/office/drawing/2014/main" id="{A0FBEEFC-2FB2-220F-3D0B-28B67C7D4B24}"/>
              </a:ext>
            </a:extLst>
          </p:cNvPr>
          <p:cNvSpPr txBox="1"/>
          <p:nvPr/>
        </p:nvSpPr>
        <p:spPr>
          <a:xfrm>
            <a:off x="10393680" y="6405282"/>
            <a:ext cx="2214880" cy="369332"/>
          </a:xfrm>
          <a:prstGeom prst="rect">
            <a:avLst/>
          </a:prstGeom>
          <a:noFill/>
        </p:spPr>
        <p:txBody>
          <a:bodyPr wrap="square" rtlCol="0">
            <a:spAutoFit/>
          </a:bodyPr>
          <a:lstStyle/>
          <a:p>
            <a:r>
              <a:rPr lang="en-US" dirty="0">
                <a:hlinkClick r:id="rId4"/>
              </a:rPr>
              <a:t>AND HERE</a:t>
            </a:r>
            <a:endParaRPr lang="en-US" dirty="0"/>
          </a:p>
        </p:txBody>
      </p:sp>
    </p:spTree>
    <p:extLst>
      <p:ext uri="{BB962C8B-B14F-4D97-AF65-F5344CB8AC3E}">
        <p14:creationId xmlns:p14="http://schemas.microsoft.com/office/powerpoint/2010/main" val="2541508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9ED05F6-E73F-D255-9F1E-EF6FA7CF0F60}"/>
              </a:ext>
            </a:extLst>
          </p:cNvPr>
          <p:cNvSpPr>
            <a:spLocks noGrp="1"/>
          </p:cNvSpPr>
          <p:nvPr>
            <p:ph type="title"/>
          </p:nvPr>
        </p:nvSpPr>
        <p:spPr>
          <a:xfrm>
            <a:off x="78830" y="1023786"/>
            <a:ext cx="3339281" cy="3308840"/>
          </a:xfrm>
        </p:spPr>
        <p:txBody>
          <a:bodyPr vert="horz" lIns="91440" tIns="45720" rIns="91440" bIns="45720" rtlCol="0" anchor="b">
            <a:normAutofit/>
          </a:bodyPr>
          <a:lstStyle/>
          <a:p>
            <a:r>
              <a:rPr lang="en-US" sz="6000" dirty="0">
                <a:latin typeface="+mj-lt"/>
              </a:rPr>
              <a:t>How to choose?</a:t>
            </a:r>
          </a:p>
        </p:txBody>
      </p:sp>
      <p:sp>
        <p:nvSpPr>
          <p:cNvPr id="24" name="Rectangle 23">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0" name="Group 9">
            <a:extLst>
              <a:ext uri="{FF2B5EF4-FFF2-40B4-BE49-F238E27FC236}">
                <a16:creationId xmlns:a16="http://schemas.microsoft.com/office/drawing/2014/main" id="{65769955-4E47-B0EC-6A64-4DDBB7025BA1}"/>
              </a:ext>
            </a:extLst>
          </p:cNvPr>
          <p:cNvGrpSpPr/>
          <p:nvPr/>
        </p:nvGrpSpPr>
        <p:grpSpPr>
          <a:xfrm>
            <a:off x="212409" y="5834214"/>
            <a:ext cx="2174240" cy="732189"/>
            <a:chOff x="647701" y="5995567"/>
            <a:chExt cx="2174240" cy="732189"/>
          </a:xfrm>
        </p:grpSpPr>
        <p:sp>
          <p:nvSpPr>
            <p:cNvPr id="4" name="TextBox 3">
              <a:extLst>
                <a:ext uri="{FF2B5EF4-FFF2-40B4-BE49-F238E27FC236}">
                  <a16:creationId xmlns:a16="http://schemas.microsoft.com/office/drawing/2014/main" id="{E7A60DA6-1BA1-404A-279C-369D7B793A42}"/>
                </a:ext>
              </a:extLst>
            </p:cNvPr>
            <p:cNvSpPr txBox="1"/>
            <p:nvPr/>
          </p:nvSpPr>
          <p:spPr>
            <a:xfrm>
              <a:off x="657977" y="5995567"/>
              <a:ext cx="2044583" cy="476353"/>
            </a:xfrm>
            <a:prstGeom prst="rect">
              <a:avLst/>
            </a:prstGeom>
          </p:spPr>
          <p:txBody>
            <a:bodyPr vert="horz" lIns="91440" tIns="45720" rIns="91440" bIns="45720" rtlCol="0" anchor="t">
              <a:normAutofit fontScale="92500"/>
            </a:bodyPr>
            <a:lstStyle/>
            <a:p>
              <a:pPr>
                <a:spcBef>
                  <a:spcPts val="1000"/>
                </a:spcBef>
                <a:buClr>
                  <a:schemeClr val="bg2">
                    <a:lumMod val="40000"/>
                    <a:lumOff val="60000"/>
                  </a:schemeClr>
                </a:buClr>
                <a:buSzPct val="80000"/>
              </a:pPr>
              <a:r>
                <a:rPr lang="en-US" cap="all" dirty="0">
                  <a:solidFill>
                    <a:schemeClr val="bg2">
                      <a:lumMod val="40000"/>
                      <a:lumOff val="60000"/>
                    </a:schemeClr>
                  </a:solidFill>
                  <a:latin typeface="+mj-lt"/>
                  <a:ea typeface="+mj-ea"/>
                  <a:cs typeface="+mj-cs"/>
                  <a:hlinkClick r:id="rId7"/>
                </a:rPr>
                <a:t>LEARN MORE HERE</a:t>
              </a:r>
              <a:endParaRPr lang="en-US" cap="all" dirty="0">
                <a:solidFill>
                  <a:schemeClr val="bg2">
                    <a:lumMod val="40000"/>
                    <a:lumOff val="60000"/>
                  </a:schemeClr>
                </a:solidFill>
                <a:latin typeface="+mj-lt"/>
                <a:ea typeface="+mj-ea"/>
                <a:cs typeface="+mj-cs"/>
              </a:endParaRPr>
            </a:p>
          </p:txBody>
        </p:sp>
        <p:sp>
          <p:nvSpPr>
            <p:cNvPr id="5" name="TextBox 4">
              <a:extLst>
                <a:ext uri="{FF2B5EF4-FFF2-40B4-BE49-F238E27FC236}">
                  <a16:creationId xmlns:a16="http://schemas.microsoft.com/office/drawing/2014/main" id="{48394C51-E835-AFA8-4306-8C247F22FCEB}"/>
                </a:ext>
              </a:extLst>
            </p:cNvPr>
            <p:cNvSpPr txBox="1"/>
            <p:nvPr/>
          </p:nvSpPr>
          <p:spPr>
            <a:xfrm>
              <a:off x="647701" y="6358424"/>
              <a:ext cx="2174240" cy="369332"/>
            </a:xfrm>
            <a:prstGeom prst="rect">
              <a:avLst/>
            </a:prstGeom>
            <a:noFill/>
          </p:spPr>
          <p:txBody>
            <a:bodyPr wrap="square" rtlCol="0">
              <a:spAutoFit/>
            </a:bodyPr>
            <a:lstStyle/>
            <a:p>
              <a:pPr>
                <a:spcAft>
                  <a:spcPts val="600"/>
                </a:spcAft>
              </a:pPr>
              <a:r>
                <a:rPr lang="en-US" dirty="0">
                  <a:hlinkClick r:id="rId8"/>
                </a:rPr>
                <a:t>AND HERE </a:t>
              </a:r>
              <a:endParaRPr lang="en-US" dirty="0"/>
            </a:p>
          </p:txBody>
        </p:sp>
      </p:grpSp>
      <p:pic>
        <p:nvPicPr>
          <p:cNvPr id="9" name="Picture 8" descr="A diagram of a bead&#10;&#10;AI-generated content may be incorrect.">
            <a:extLst>
              <a:ext uri="{FF2B5EF4-FFF2-40B4-BE49-F238E27FC236}">
                <a16:creationId xmlns:a16="http://schemas.microsoft.com/office/drawing/2014/main" id="{18EEBCF9-483E-4AD0-9410-174C1619FC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Tree>
    <p:extLst>
      <p:ext uri="{BB962C8B-B14F-4D97-AF65-F5344CB8AC3E}">
        <p14:creationId xmlns:p14="http://schemas.microsoft.com/office/powerpoint/2010/main" val="407235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768A72-2B07-6BD7-429B-532E958796E6}"/>
              </a:ext>
            </a:extLst>
          </p:cNvPr>
          <p:cNvSpPr/>
          <p:nvPr/>
        </p:nvSpPr>
        <p:spPr>
          <a:xfrm>
            <a:off x="6435104" y="4580661"/>
            <a:ext cx="381528" cy="3845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578C3B7-61AC-BC93-E4F3-EF5C2D80574A}"/>
              </a:ext>
            </a:extLst>
          </p:cNvPr>
          <p:cNvSpPr/>
          <p:nvPr/>
        </p:nvSpPr>
        <p:spPr>
          <a:xfrm>
            <a:off x="6435104" y="5004753"/>
            <a:ext cx="381528" cy="3845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70D48-3283-10BB-7A5C-75EE3FF40F66}"/>
              </a:ext>
            </a:extLst>
          </p:cNvPr>
          <p:cNvSpPr>
            <a:spLocks noGrp="1"/>
          </p:cNvSpPr>
          <p:nvPr>
            <p:ph type="title"/>
          </p:nvPr>
        </p:nvSpPr>
        <p:spPr/>
        <p:txBody>
          <a:bodyPr/>
          <a:lstStyle/>
          <a:p>
            <a:r>
              <a:rPr lang="en-US" dirty="0"/>
              <a:t>Tools of the Trade</a:t>
            </a:r>
          </a:p>
        </p:txBody>
      </p:sp>
      <p:sp>
        <p:nvSpPr>
          <p:cNvPr id="3" name="Content Placeholder 2">
            <a:extLst>
              <a:ext uri="{FF2B5EF4-FFF2-40B4-BE49-F238E27FC236}">
                <a16:creationId xmlns:a16="http://schemas.microsoft.com/office/drawing/2014/main" id="{E0161611-82D1-FA14-FEA7-11677A4B338C}"/>
              </a:ext>
            </a:extLst>
          </p:cNvPr>
          <p:cNvSpPr>
            <a:spLocks noGrp="1"/>
          </p:cNvSpPr>
          <p:nvPr>
            <p:ph idx="1"/>
          </p:nvPr>
        </p:nvSpPr>
        <p:spPr>
          <a:xfrm>
            <a:off x="838200" y="1692275"/>
            <a:ext cx="10515600" cy="4484688"/>
          </a:xfrm>
        </p:spPr>
        <p:txBody>
          <a:bodyPr vert="horz" lIns="91440" tIns="45720" rIns="91440" bIns="45720" numCol="2" rtlCol="0" anchor="t">
            <a:normAutofit/>
          </a:bodyPr>
          <a:lstStyle/>
          <a:p>
            <a:pPr marL="0" indent="0">
              <a:buNone/>
            </a:pPr>
            <a:r>
              <a:rPr lang="en-US" dirty="0"/>
              <a:t>      Python</a:t>
            </a:r>
          </a:p>
          <a:p>
            <a:pPr lvl="1">
              <a:buFont typeface="Courier New" panose="020B0604020202020204" pitchFamily="34" charset="0"/>
              <a:buChar char="o"/>
            </a:pPr>
            <a:r>
              <a:rPr lang="en-US" dirty="0"/>
              <a:t>Matplotlib</a:t>
            </a:r>
          </a:p>
          <a:p>
            <a:pPr marL="457200" lvl="1" indent="0">
              <a:buNone/>
            </a:pPr>
            <a:r>
              <a:rPr lang="en-US" dirty="0"/>
              <a:t>      Bokeh</a:t>
            </a:r>
          </a:p>
          <a:p>
            <a:pPr lvl="1">
              <a:buFont typeface="Courier New" panose="020B0604020202020204" pitchFamily="34" charset="0"/>
              <a:buChar char="o"/>
            </a:pPr>
            <a:r>
              <a:rPr lang="en-US" dirty="0"/>
              <a:t>Altair</a:t>
            </a:r>
          </a:p>
          <a:p>
            <a:pPr lvl="1">
              <a:buFont typeface="Courier New" panose="020B0604020202020204" pitchFamily="34" charset="0"/>
              <a:buChar char="o"/>
            </a:pPr>
            <a:r>
              <a:rPr lang="en-US" dirty="0"/>
              <a:t>Seaborn</a:t>
            </a:r>
          </a:p>
          <a:p>
            <a:pPr lvl="1">
              <a:buFont typeface="Courier New" panose="020B0604020202020204" pitchFamily="34" charset="0"/>
              <a:buChar char="o"/>
            </a:pPr>
            <a:r>
              <a:rPr lang="en-US" dirty="0" err="1"/>
              <a:t>Streamlit</a:t>
            </a:r>
            <a:r>
              <a:rPr lang="en-US" dirty="0"/>
              <a:t> (apps)</a:t>
            </a:r>
          </a:p>
          <a:p>
            <a:pPr lvl="1">
              <a:buFont typeface="Courier New" panose="020B0604020202020204" pitchFamily="34" charset="0"/>
              <a:buChar char="o"/>
            </a:pPr>
            <a:r>
              <a:rPr lang="en-US" dirty="0" err="1"/>
              <a:t>Gradio</a:t>
            </a:r>
            <a:r>
              <a:rPr lang="en-US" dirty="0"/>
              <a:t> (apps)</a:t>
            </a:r>
          </a:p>
          <a:p>
            <a:pPr marL="0" indent="0">
              <a:buNone/>
            </a:pPr>
            <a:r>
              <a:rPr lang="en-US" dirty="0"/>
              <a:t>      R</a:t>
            </a:r>
          </a:p>
          <a:p>
            <a:pPr marL="0" indent="0">
              <a:buNone/>
            </a:pPr>
            <a:r>
              <a:rPr lang="en-US" dirty="0"/>
              <a:t>              Built-in graphics library</a:t>
            </a:r>
          </a:p>
          <a:p>
            <a:pPr lvl="1">
              <a:buFont typeface="Courier New" panose="020B0604020202020204" pitchFamily="34" charset="0"/>
              <a:buChar char="o"/>
            </a:pPr>
            <a:r>
              <a:rPr lang="en-US" dirty="0"/>
              <a:t>ggplot2</a:t>
            </a:r>
          </a:p>
          <a:p>
            <a:pPr lvl="1">
              <a:buFont typeface="Courier New" panose="020B0604020202020204" pitchFamily="34" charset="0"/>
              <a:buChar char="o"/>
            </a:pPr>
            <a:r>
              <a:rPr lang="en-US" dirty="0"/>
              <a:t>Shiny (apps)</a:t>
            </a:r>
          </a:p>
          <a:p>
            <a:pPr marL="0" indent="0">
              <a:buNone/>
            </a:pPr>
            <a:r>
              <a:rPr lang="en-US" dirty="0"/>
              <a:t>       Python and R</a:t>
            </a:r>
          </a:p>
          <a:p>
            <a:pPr lvl="1">
              <a:buFont typeface="Courier New" panose="020B0604020202020204" pitchFamily="34" charset="0"/>
              <a:buChar char="o"/>
            </a:pPr>
            <a:r>
              <a:rPr lang="en-US" dirty="0" err="1"/>
              <a:t>Plotly</a:t>
            </a:r>
            <a:endParaRPr lang="en-US" dirty="0"/>
          </a:p>
          <a:p>
            <a:pPr lvl="1">
              <a:buFont typeface="Courier New" panose="020B0604020202020204" pitchFamily="34" charset="0"/>
              <a:buChar char="o"/>
            </a:pPr>
            <a:r>
              <a:rPr lang="en-US" dirty="0"/>
              <a:t>Dash (apps)</a:t>
            </a:r>
          </a:p>
          <a:p>
            <a:r>
              <a:rPr lang="en-US" dirty="0" err="1"/>
              <a:t>Javascript</a:t>
            </a:r>
          </a:p>
          <a:p>
            <a:pPr marL="457200" lvl="1" indent="0">
              <a:buNone/>
            </a:pPr>
            <a:r>
              <a:rPr lang="en-US" dirty="0"/>
              <a:t>      D3</a:t>
            </a:r>
          </a:p>
          <a:p>
            <a:r>
              <a:rPr lang="en-US" dirty="0"/>
              <a:t>Other</a:t>
            </a:r>
          </a:p>
          <a:p>
            <a:pPr lvl="1">
              <a:buFont typeface="Courier New" panose="020B0604020202020204" pitchFamily="34" charset="0"/>
              <a:buChar char="o"/>
            </a:pPr>
            <a:r>
              <a:rPr lang="en-US" dirty="0"/>
              <a:t>Power BI (dashboards)</a:t>
            </a:r>
          </a:p>
          <a:p>
            <a:pPr marL="457200" lvl="1" indent="0">
              <a:buNone/>
            </a:pPr>
            <a:r>
              <a:rPr lang="en-US" dirty="0"/>
              <a:t>      Tableau (dashboards)</a:t>
            </a:r>
          </a:p>
          <a:p>
            <a:pPr marL="457200" lvl="1" indent="0">
              <a:buNone/>
            </a:pPr>
            <a:r>
              <a:rPr lang="en-US" dirty="0"/>
              <a:t>       Excel </a:t>
            </a:r>
          </a:p>
          <a:p>
            <a:pPr marL="457200" lvl="1" indent="0">
              <a:buNone/>
            </a:pPr>
            <a:endParaRPr lang="en-US" dirty="0"/>
          </a:p>
          <a:p>
            <a:pPr marL="457200" lvl="1" indent="0">
              <a:buNone/>
            </a:pPr>
            <a:r>
              <a:rPr lang="en-US" dirty="0"/>
              <a:t>            </a:t>
            </a:r>
          </a:p>
        </p:txBody>
      </p:sp>
      <p:pic>
        <p:nvPicPr>
          <p:cNvPr id="8194" name="Picture 2">
            <a:extLst>
              <a:ext uri="{FF2B5EF4-FFF2-40B4-BE49-F238E27FC236}">
                <a16:creationId xmlns:a16="http://schemas.microsoft.com/office/drawing/2014/main" id="{E4632090-2672-69D8-684C-93B68D4CA9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5080" y="2140253"/>
            <a:ext cx="338762" cy="3387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keh">
            <a:extLst>
              <a:ext uri="{FF2B5EF4-FFF2-40B4-BE49-F238E27FC236}">
                <a16:creationId xmlns:a16="http://schemas.microsoft.com/office/drawing/2014/main" id="{C16348AF-95A5-1EF7-47F3-1CE8FC67EEB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8537" b="98780" l="3659" r="97561">
                        <a14:foregroundMark x1="4878" y1="45122" x2="20732" y2="56098"/>
                        <a14:foregroundMark x1="39024" y1="10976" x2="56098" y2="15854"/>
                        <a14:foregroundMark x1="75610" y1="20732" x2="84146" y2="31707"/>
                        <a14:foregroundMark x1="84146" y1="43902" x2="89989" y2="53251"/>
                        <a14:foregroundMark x1="76829" y1="42683" x2="87805" y2="48780"/>
                        <a14:foregroundMark x1="95427" y1="51159" x2="97561" y2="52439"/>
                        <a14:foregroundMark x1="91463" y1="48780" x2="93855" y2="50215"/>
                        <a14:foregroundMark x1="77724" y1="75610" x2="78049" y2="78049"/>
                        <a14:foregroundMark x1="76451" y1="66062" x2="77724" y2="75610"/>
                        <a14:foregroundMark x1="75610" y1="59756" x2="75991" y2="62616"/>
                        <a14:foregroundMark x1="79579" y1="68252" x2="81707" y2="64634"/>
                        <a14:foregroundMark x1="75251" y1="75610" x2="78993" y2="69248"/>
                        <a14:foregroundMark x1="74417" y1="77028" x2="75251" y2="75610"/>
                        <a14:foregroundMark x1="72382" y1="80488" x2="72665" y2="80006"/>
                        <a14:foregroundMark x1="70230" y1="84146" x2="72382" y2="80488"/>
                        <a14:foregroundMark x1="69512" y1="85366" x2="70230" y2="84146"/>
                        <a14:foregroundMark x1="61490" y1="75942" x2="41463" y2="85366"/>
                        <a14:foregroundMark x1="31707" y1="71951" x2="19512" y2="80488"/>
                        <a14:foregroundMark x1="32476" y1="42683" x2="32927" y2="43902"/>
                        <a14:foregroundMark x1="31573" y1="40244" x2="32476" y2="42683"/>
                        <a14:foregroundMark x1="20732" y1="10976" x2="31573" y2="40244"/>
                        <a14:foregroundMark x1="86721" y1="80488" x2="89024" y2="84146"/>
                        <a14:foregroundMark x1="83650" y1="75610" x2="86721" y2="80488"/>
                        <a14:foregroundMark x1="82831" y1="74310" x2="83650" y2="75610"/>
                        <a14:foregroundMark x1="77875" y1="75610" x2="76910" y2="78986"/>
                        <a14:foregroundMark x1="79476" y1="70005" x2="77875" y2="75610"/>
                        <a14:foregroundMark x1="81300" y1="63619" x2="79854" y2="68683"/>
                        <a14:foregroundMark x1="64634" y1="80488" x2="56098" y2="91463"/>
                        <a14:foregroundMark x1="65865" y1="78905" x2="64634" y2="80488"/>
                        <a14:foregroundMark x1="67912" y1="76273" x2="66282" y2="78369"/>
                        <a14:foregroundMark x1="74918" y1="67266" x2="70015" y2="73570"/>
                        <a14:foregroundMark x1="79977" y1="60762" x2="79270" y2="61670"/>
                        <a14:foregroundMark x1="80759" y1="59756" x2="80458" y2="60143"/>
                        <a14:foregroundMark x1="81707" y1="58537" x2="80759" y2="59756"/>
                        <a14:foregroundMark x1="58537" y1="87805" x2="50000" y2="98780"/>
                        <a14:foregroundMark x1="62195" y1="75610" x2="62195" y2="75610"/>
                        <a14:foregroundMark x1="60976" y1="75610" x2="62195" y2="75610"/>
                        <a14:backgroundMark x1="34146" y1="42683" x2="34146" y2="42683"/>
                        <a14:backgroundMark x1="34146" y1="40244" x2="34146" y2="40244"/>
                        <a14:backgroundMark x1="20732" y1="9756" x2="20732" y2="9756"/>
                        <a14:backgroundMark x1="87805" y1="84146" x2="87805" y2="84146"/>
                        <a14:backgroundMark x1="85366" y1="90244" x2="85366" y2="90244"/>
                        <a14:backgroundMark x1="86585" y1="90244" x2="86585" y2="90244"/>
                        <a14:backgroundMark x1="86585" y1="89024" x2="86585" y2="89024"/>
                        <a14:backgroundMark x1="86585" y1="86585" x2="84146" y2="89024"/>
                        <a14:backgroundMark x1="84146" y1="89024" x2="84146" y2="89024"/>
                        <a14:backgroundMark x1="81707" y1="59756" x2="81707" y2="59756"/>
                        <a14:backgroundMark x1="81707" y1="59756" x2="82927" y2="60976"/>
                        <a14:backgroundMark x1="69512" y1="52439" x2="68293" y2="52439"/>
                        <a14:backgroundMark x1="67073" y1="80488" x2="64634" y2="75610"/>
                        <a14:backgroundMark x1="93902" y1="85366" x2="90244" y2="82927"/>
                        <a14:backgroundMark x1="89024" y1="80488" x2="89024" y2="80488"/>
                        <a14:backgroundMark x1="65854" y1="75610" x2="65854" y2="75610"/>
                      </a14:backgroundRemoval>
                    </a14:imgEffect>
                  </a14:imgLayer>
                </a14:imgProps>
              </a:ext>
              <a:ext uri="{28A0092B-C50C-407E-A947-70E740481C1C}">
                <a14:useLocalDpi xmlns:a14="http://schemas.microsoft.com/office/drawing/2010/main" val="0"/>
              </a:ext>
            </a:extLst>
          </a:blip>
          <a:srcRect/>
          <a:stretch>
            <a:fillRect/>
          </a:stretch>
        </p:blipFill>
        <p:spPr bwMode="auto">
          <a:xfrm>
            <a:off x="1275080" y="2568977"/>
            <a:ext cx="338761" cy="33876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Vega-Altair: Declarative Visualization in Python — Vega-Altair 5.5.0  documentation">
            <a:extLst>
              <a:ext uri="{FF2B5EF4-FFF2-40B4-BE49-F238E27FC236}">
                <a16:creationId xmlns:a16="http://schemas.microsoft.com/office/drawing/2014/main" id="{E6C0BFEB-277E-3C48-AC38-69BA772048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0771" y="2966120"/>
            <a:ext cx="307378" cy="30737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0446209A-1E88-DBF5-C400-3ACF2B8234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0771" y="3331880"/>
            <a:ext cx="307378" cy="307378"/>
          </a:xfrm>
          <a:prstGeom prst="rect">
            <a:avLst/>
          </a:prstGeom>
        </p:spPr>
      </p:pic>
      <p:pic>
        <p:nvPicPr>
          <p:cNvPr id="8202" name="Picture 10" descr="Python icon - Free download on Iconfinder">
            <a:extLst>
              <a:ext uri="{FF2B5EF4-FFF2-40B4-BE49-F238E27FC236}">
                <a16:creationId xmlns:a16="http://schemas.microsoft.com/office/drawing/2014/main" id="{81121128-FFAA-B052-A8A4-43ABB3830A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092" y="1692275"/>
            <a:ext cx="361943" cy="36194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9C573FEB-A8EE-0026-2C59-B5F3313C85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2482" y="4523433"/>
            <a:ext cx="411162" cy="318662"/>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ow to Add a Logo to ggplot by Magick | Daniel Hadley">
            <a:extLst>
              <a:ext uri="{FF2B5EF4-FFF2-40B4-BE49-F238E27FC236}">
                <a16:creationId xmlns:a16="http://schemas.microsoft.com/office/drawing/2014/main" id="{EABCAA0B-E3EF-BA2A-F4C7-1BDF4AA8D63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9459" y="5389271"/>
            <a:ext cx="307378" cy="356627"/>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Plot ly logo - Social media &amp; Logos Icons">
            <a:extLst>
              <a:ext uri="{FF2B5EF4-FFF2-40B4-BE49-F238E27FC236}">
                <a16:creationId xmlns:a16="http://schemas.microsoft.com/office/drawing/2014/main" id="{58DBDD63-E7CA-3944-66F8-89050059AD5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6537" y="2172632"/>
            <a:ext cx="306383"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D3 JS icon SVG Vector &amp; PNG Free Download | UXWing">
            <a:extLst>
              <a:ext uri="{FF2B5EF4-FFF2-40B4-BE49-F238E27FC236}">
                <a16:creationId xmlns:a16="http://schemas.microsoft.com/office/drawing/2014/main" id="{DA4857E9-A822-AAB1-B6CD-2F59785D8D5B}"/>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835" b="97248" l="866" r="98268">
                        <a14:foregroundMark x1="21212" y1="13761" x2="4762" y2="8716"/>
                        <a14:foregroundMark x1="11688" y1="6422" x2="4762" y2="1835"/>
                        <a14:foregroundMark x1="2165" y1="5046" x2="866" y2="6422"/>
                        <a14:foregroundMark x1="44156" y1="72936" x2="3463" y2="91743"/>
                        <a14:foregroundMark x1="22511" y1="90826" x2="6926" y2="97248"/>
                        <a14:foregroundMark x1="54113" y1="91743" x2="83983" y2="81651"/>
                        <a14:foregroundMark x1="83983" y1="81651" x2="77922" y2="13761"/>
                        <a14:foregroundMark x1="77922" y1="13761" x2="60606" y2="8257"/>
                        <a14:foregroundMark x1="61472" y1="8257" x2="58009" y2="5505"/>
                        <a14:foregroundMark x1="59307" y1="7798" x2="55844" y2="7798"/>
                        <a14:foregroundMark x1="59307" y1="7339" x2="48052" y2="2752"/>
                        <a14:foregroundMark x1="74892" y1="9174" x2="90476" y2="22477"/>
                        <a14:foregroundMark x1="86580" y1="19266" x2="87446" y2="43119"/>
                        <a14:foregroundMark x1="93074" y1="27064" x2="94805" y2="37615"/>
                        <a14:foregroundMark x1="95238" y1="27523" x2="98268" y2="32569"/>
                        <a14:foregroundMark x1="93939" y1="76606" x2="98268" y2="70642"/>
                        <a14:foregroundMark x1="44156" y1="52294" x2="31602" y2="17431"/>
                        <a14:foregroundMark x1="31602" y1="17431" x2="31169" y2="17431"/>
                      </a14:backgroundRemoval>
                    </a14:imgEffect>
                  </a14:imgLayer>
                </a14:imgProps>
              </a:ext>
              <a:ext uri="{28A0092B-C50C-407E-A947-70E740481C1C}">
                <a14:useLocalDpi xmlns:a14="http://schemas.microsoft.com/office/drawing/2010/main" val="0"/>
              </a:ext>
            </a:extLst>
          </a:blip>
          <a:srcRect/>
          <a:stretch>
            <a:fillRect/>
          </a:stretch>
        </p:blipFill>
        <p:spPr bwMode="auto">
          <a:xfrm>
            <a:off x="6435104" y="3356545"/>
            <a:ext cx="358964" cy="338762"/>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javascript logo png, javascript icon transparent png 27127463 PNG">
            <a:extLst>
              <a:ext uri="{FF2B5EF4-FFF2-40B4-BE49-F238E27FC236}">
                <a16:creationId xmlns:a16="http://schemas.microsoft.com/office/drawing/2014/main" id="{5F60546A-A2DE-5C7B-C27E-C1E96E32E8D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97490" y="2966120"/>
            <a:ext cx="361942" cy="361942"/>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Power bi Icons, Logos, Symbols – Free Download PNG, SVG">
            <a:extLst>
              <a:ext uri="{FF2B5EF4-FFF2-40B4-BE49-F238E27FC236}">
                <a16:creationId xmlns:a16="http://schemas.microsoft.com/office/drawing/2014/main" id="{F4679028-62B3-D958-6239-0D98CAA4234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35104" y="4192102"/>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8220" name="Picture 28" descr="Tableau icon - Download on Iconfinder on Iconfinder">
            <a:extLst>
              <a:ext uri="{FF2B5EF4-FFF2-40B4-BE49-F238E27FC236}">
                <a16:creationId xmlns:a16="http://schemas.microsoft.com/office/drawing/2014/main" id="{5E81907C-B752-A935-B641-09AEEE55CFE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35104" y="4588954"/>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Web Application Framework for R • shiny">
            <a:extLst>
              <a:ext uri="{FF2B5EF4-FFF2-40B4-BE49-F238E27FC236}">
                <a16:creationId xmlns:a16="http://schemas.microsoft.com/office/drawing/2014/main" id="{7C6A6D59-A30C-9390-8651-3EB67FC85F9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33823" y="5822800"/>
            <a:ext cx="264326"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24" name="Picture 32" descr="Dash 2.18 Update: The Ultimate Tool for Python Application Development | by  Meng Li | Top Python Libraries | Medium">
            <a:extLst>
              <a:ext uri="{FF2B5EF4-FFF2-40B4-BE49-F238E27FC236}">
                <a16:creationId xmlns:a16="http://schemas.microsoft.com/office/drawing/2014/main" id="{F1AE64EA-BC2D-DBE3-1053-FA7DA5AED92F}"/>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9931" t="30677" r="69467" b="31821"/>
          <a:stretch/>
        </p:blipFill>
        <p:spPr bwMode="auto">
          <a:xfrm>
            <a:off x="6443562" y="2583638"/>
            <a:ext cx="307577" cy="306383"/>
          </a:xfrm>
          <a:prstGeom prst="rect">
            <a:avLst/>
          </a:prstGeom>
          <a:noFill/>
          <a:extLst>
            <a:ext uri="{909E8E84-426E-40DD-AFC4-6F175D3DCCD1}">
              <a14:hiddenFill xmlns:a14="http://schemas.microsoft.com/office/drawing/2010/main">
                <a:solidFill>
                  <a:srgbClr val="FFFFFF"/>
                </a:solidFill>
              </a14:hiddenFill>
            </a:ext>
          </a:extLst>
        </p:spPr>
      </p:pic>
      <p:pic>
        <p:nvPicPr>
          <p:cNvPr id="8230" name="Picture 38" descr="streamlit · GitHub Topics · GitHub">
            <a:extLst>
              <a:ext uri="{FF2B5EF4-FFF2-40B4-BE49-F238E27FC236}">
                <a16:creationId xmlns:a16="http://schemas.microsoft.com/office/drawing/2014/main" id="{6D877E33-F979-DE6A-A68C-A7C9425D8A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63489" y="3733649"/>
            <a:ext cx="361942" cy="361942"/>
          </a:xfrm>
          <a:prstGeom prst="rect">
            <a:avLst/>
          </a:prstGeom>
          <a:noFill/>
          <a:extLst>
            <a:ext uri="{909E8E84-426E-40DD-AFC4-6F175D3DCCD1}">
              <a14:hiddenFill xmlns:a14="http://schemas.microsoft.com/office/drawing/2010/main">
                <a:solidFill>
                  <a:srgbClr val="FFFFFF"/>
                </a:solidFill>
              </a14:hiddenFill>
            </a:ext>
          </a:extLst>
        </p:spPr>
      </p:pic>
      <p:pic>
        <p:nvPicPr>
          <p:cNvPr id="8232" name="Picture 40" descr="Gradio Logo Free Download SVG, PNG a... · LobeHub">
            <a:extLst>
              <a:ext uri="{FF2B5EF4-FFF2-40B4-BE49-F238E27FC236}">
                <a16:creationId xmlns:a16="http://schemas.microsoft.com/office/drawing/2014/main" id="{50935DB7-F2EF-276D-DDAD-5890EA0BAD9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83767" y="4167579"/>
            <a:ext cx="338762" cy="3387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BFF651FD-5AD5-87CF-D7EE-1EE903EBC0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40746" y="1705272"/>
            <a:ext cx="411162" cy="318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ython icon - Free download on Iconfinder">
            <a:extLst>
              <a:ext uri="{FF2B5EF4-FFF2-40B4-BE49-F238E27FC236}">
                <a16:creationId xmlns:a16="http://schemas.microsoft.com/office/drawing/2014/main" id="{79803C2D-E8D9-0E91-06AA-AD916578718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57041" y="1668198"/>
            <a:ext cx="361943" cy="3619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A23FF12F-FF21-8265-A61D-9B42BD53607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91773" y="5033413"/>
            <a:ext cx="310920" cy="2409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xcel Free Icon Download | FreeImages">
            <a:extLst>
              <a:ext uri="{FF2B5EF4-FFF2-40B4-BE49-F238E27FC236}">
                <a16:creationId xmlns:a16="http://schemas.microsoft.com/office/drawing/2014/main" id="{71B32777-5029-5594-9716-8D3EEA0B2FC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451942" y="5027545"/>
            <a:ext cx="338762" cy="33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62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860F-DDDA-4678-0A6D-B0325EAAD439}"/>
              </a:ext>
            </a:extLst>
          </p:cNvPr>
          <p:cNvSpPr>
            <a:spLocks noGrp="1"/>
          </p:cNvSpPr>
          <p:nvPr>
            <p:ph type="title"/>
          </p:nvPr>
        </p:nvSpPr>
        <p:spPr/>
        <p:txBody>
          <a:bodyPr/>
          <a:lstStyle/>
          <a:p>
            <a:r>
              <a:rPr lang="en-US" dirty="0"/>
              <a:t>Data Storytelling</a:t>
            </a:r>
          </a:p>
        </p:txBody>
      </p:sp>
      <p:sp>
        <p:nvSpPr>
          <p:cNvPr id="3" name="Content Placeholder 2">
            <a:extLst>
              <a:ext uri="{FF2B5EF4-FFF2-40B4-BE49-F238E27FC236}">
                <a16:creationId xmlns:a16="http://schemas.microsoft.com/office/drawing/2014/main" id="{01033DA7-1383-A2B0-465A-C49E3FAEE19A}"/>
              </a:ext>
            </a:extLst>
          </p:cNvPr>
          <p:cNvSpPr>
            <a:spLocks noGrp="1"/>
          </p:cNvSpPr>
          <p:nvPr>
            <p:ph idx="1"/>
          </p:nvPr>
        </p:nvSpPr>
        <p:spPr>
          <a:xfrm>
            <a:off x="838200" y="1825625"/>
            <a:ext cx="4457700" cy="4351338"/>
          </a:xfrm>
        </p:spPr>
        <p:txBody>
          <a:bodyPr vert="horz" lIns="91440" tIns="45720" rIns="91440" bIns="45720" rtlCol="0" anchor="t">
            <a:normAutofit/>
          </a:bodyPr>
          <a:lstStyle/>
          <a:p>
            <a:pPr marL="0" indent="0">
              <a:buNone/>
            </a:pPr>
            <a:r>
              <a:rPr lang="en-US" sz="2800" u="sng" dirty="0"/>
              <a:t>What Makes a Data Story</a:t>
            </a:r>
          </a:p>
          <a:p>
            <a:pPr marL="514350" indent="-514350">
              <a:buClr>
                <a:schemeClr val="tx1"/>
              </a:buClr>
              <a:buFont typeface="+mj-lt"/>
              <a:buAutoNum type="arabicPeriod"/>
            </a:pPr>
            <a:r>
              <a:rPr lang="en-US" sz="2800" dirty="0"/>
              <a:t>Data Foundation</a:t>
            </a:r>
          </a:p>
          <a:p>
            <a:pPr marL="514350" indent="-514350">
              <a:buClr>
                <a:schemeClr val="tx1"/>
              </a:buClr>
              <a:buFont typeface="+mj-lt"/>
              <a:buAutoNum type="arabicPeriod"/>
            </a:pPr>
            <a:r>
              <a:rPr lang="en-US" sz="2800" dirty="0"/>
              <a:t>Main Point</a:t>
            </a:r>
          </a:p>
          <a:p>
            <a:pPr marL="514350" indent="-514350">
              <a:buClr>
                <a:schemeClr val="tx1"/>
              </a:buClr>
              <a:buFont typeface="+mj-lt"/>
              <a:buAutoNum type="arabicPeriod"/>
            </a:pPr>
            <a:r>
              <a:rPr lang="en-US" sz="2800" dirty="0"/>
              <a:t>Explanatory Focus</a:t>
            </a:r>
          </a:p>
          <a:p>
            <a:pPr marL="514350" indent="-514350">
              <a:buClr>
                <a:schemeClr val="tx1"/>
              </a:buClr>
              <a:buFont typeface="+mj-lt"/>
              <a:buAutoNum type="arabicPeriod"/>
            </a:pPr>
            <a:r>
              <a:rPr lang="en-US" sz="2800" dirty="0"/>
              <a:t>Linear Sequence</a:t>
            </a:r>
          </a:p>
          <a:p>
            <a:pPr marL="514350" indent="-514350">
              <a:buClr>
                <a:schemeClr val="tx1"/>
              </a:buClr>
              <a:buFont typeface="+mj-lt"/>
              <a:buAutoNum type="arabicPeriod"/>
            </a:pPr>
            <a:r>
              <a:rPr lang="en-US" sz="2800" dirty="0"/>
              <a:t>Dramatic Elements</a:t>
            </a:r>
          </a:p>
          <a:p>
            <a:pPr marL="514350" indent="-514350">
              <a:buClr>
                <a:schemeClr val="tx1"/>
              </a:buClr>
              <a:buFont typeface="+mj-lt"/>
              <a:buAutoNum type="arabicPeriod"/>
            </a:pPr>
            <a:r>
              <a:rPr lang="en-US" sz="2800" dirty="0"/>
              <a:t>Visual Anchors</a:t>
            </a:r>
          </a:p>
        </p:txBody>
      </p:sp>
      <p:sp>
        <p:nvSpPr>
          <p:cNvPr id="5" name="Content Placeholder 2">
            <a:extLst>
              <a:ext uri="{FF2B5EF4-FFF2-40B4-BE49-F238E27FC236}">
                <a16:creationId xmlns:a16="http://schemas.microsoft.com/office/drawing/2014/main" id="{740C8B8C-B742-C341-081A-F1A0FB75F3EF}"/>
              </a:ext>
            </a:extLst>
          </p:cNvPr>
          <p:cNvSpPr txBox="1">
            <a:spLocks/>
          </p:cNvSpPr>
          <p:nvPr/>
        </p:nvSpPr>
        <p:spPr>
          <a:xfrm>
            <a:off x="6096000" y="1825625"/>
            <a:ext cx="56578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latin typeface="Aptos" panose="020B0004020202020204" pitchFamily="34" charset="0"/>
              </a:rPr>
              <a:t>How do you do it?</a:t>
            </a:r>
            <a:endParaRPr lang="en-US" dirty="0">
              <a:latin typeface="Aptos" panose="020B0004020202020204" pitchFamily="34" charset="0"/>
            </a:endParaRPr>
          </a:p>
          <a:p>
            <a:pPr marL="514350" indent="-514350">
              <a:buSzPct val="80000"/>
              <a:buFont typeface="Arial" panose="020B0604020202020204" pitchFamily="34" charset="0"/>
              <a:buAutoNum type="arabicPeriod"/>
            </a:pPr>
            <a:r>
              <a:rPr lang="en-US" dirty="0">
                <a:latin typeface="Aptos" panose="020B0004020202020204" pitchFamily="34" charset="0"/>
              </a:rPr>
              <a:t>Get the Right Data</a:t>
            </a:r>
          </a:p>
          <a:p>
            <a:pPr marL="514350" indent="-514350">
              <a:buSzPct val="80000"/>
              <a:buFont typeface="Arial" panose="020B0604020202020204" pitchFamily="34" charset="0"/>
              <a:buAutoNum type="arabicPeriod"/>
            </a:pPr>
            <a:r>
              <a:rPr lang="en-US" dirty="0">
                <a:latin typeface="Aptos" panose="020B0004020202020204" pitchFamily="34" charset="0"/>
              </a:rPr>
              <a:t>Create the Right Visualizations</a:t>
            </a:r>
          </a:p>
          <a:p>
            <a:pPr marL="514350" indent="-514350">
              <a:buSzPct val="80000"/>
              <a:buFont typeface="Arial" panose="020B0604020202020204" pitchFamily="34" charset="0"/>
              <a:buAutoNum type="arabicPeriod"/>
            </a:pPr>
            <a:r>
              <a:rPr lang="en-US" dirty="0">
                <a:latin typeface="Aptos" panose="020B0004020202020204" pitchFamily="34" charset="0"/>
              </a:rPr>
              <a:t>Put them in the Right Order</a:t>
            </a:r>
          </a:p>
          <a:p>
            <a:pPr marL="514350" indent="-514350">
              <a:buSzPct val="80000"/>
              <a:buFont typeface="Arial" panose="020B0604020202020204" pitchFamily="34" charset="0"/>
              <a:buAutoNum type="arabicPeriod"/>
            </a:pPr>
            <a:r>
              <a:rPr lang="en-US" dirty="0">
                <a:latin typeface="Aptos" panose="020B0004020202020204" pitchFamily="34" charset="0"/>
              </a:rPr>
              <a:t>Remove Noise</a:t>
            </a:r>
          </a:p>
          <a:p>
            <a:pPr marL="514350" indent="-514350">
              <a:buSzPct val="80000"/>
              <a:buFont typeface="Arial" panose="020B0604020202020204" pitchFamily="34" charset="0"/>
              <a:buAutoNum type="arabicPeriod"/>
            </a:pPr>
            <a:r>
              <a:rPr lang="en-US" dirty="0">
                <a:latin typeface="Aptos" panose="020B0004020202020204" pitchFamily="34" charset="0"/>
              </a:rPr>
              <a:t>Focus Attention</a:t>
            </a:r>
          </a:p>
          <a:p>
            <a:pPr marL="514350" indent="-514350">
              <a:buSzPct val="80000"/>
              <a:buFont typeface="Arial" panose="020B0604020202020204" pitchFamily="34" charset="0"/>
              <a:buAutoNum type="arabicPeriod"/>
            </a:pPr>
            <a:r>
              <a:rPr lang="en-US" dirty="0">
                <a:latin typeface="Aptos" panose="020B0004020202020204" pitchFamily="34" charset="0"/>
              </a:rPr>
              <a:t>Make it Approachable</a:t>
            </a:r>
          </a:p>
          <a:p>
            <a:pPr marL="514350" indent="-514350">
              <a:buSzPct val="80000"/>
              <a:buAutoNum type="arabicPeriod"/>
            </a:pPr>
            <a:r>
              <a:rPr lang="en-US" dirty="0">
                <a:latin typeface="Aptos" panose="020B0004020202020204" pitchFamily="34" charset="0"/>
              </a:rPr>
              <a:t>Instill Trust</a:t>
            </a:r>
          </a:p>
        </p:txBody>
      </p:sp>
      <p:sp>
        <p:nvSpPr>
          <p:cNvPr id="6" name="TextBox 5">
            <a:extLst>
              <a:ext uri="{FF2B5EF4-FFF2-40B4-BE49-F238E27FC236}">
                <a16:creationId xmlns:a16="http://schemas.microsoft.com/office/drawing/2014/main" id="{ADA3C719-2F22-5D95-833E-C8DEB8EDF491}"/>
              </a:ext>
            </a:extLst>
          </p:cNvPr>
          <p:cNvSpPr txBox="1"/>
          <p:nvPr/>
        </p:nvSpPr>
        <p:spPr>
          <a:xfrm>
            <a:off x="9663726" y="5914393"/>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2"/>
              </a:rPr>
              <a:t>LEARN MORE HERE!</a:t>
            </a:r>
            <a:endParaRPr lang="en-US" dirty="0"/>
          </a:p>
        </p:txBody>
      </p:sp>
      <p:sp>
        <p:nvSpPr>
          <p:cNvPr id="7" name="TextBox 6">
            <a:extLst>
              <a:ext uri="{FF2B5EF4-FFF2-40B4-BE49-F238E27FC236}">
                <a16:creationId xmlns:a16="http://schemas.microsoft.com/office/drawing/2014/main" id="{975FA766-C92A-9CA7-6446-AF0EF4D3273F}"/>
              </a:ext>
            </a:extLst>
          </p:cNvPr>
          <p:cNvSpPr txBox="1"/>
          <p:nvPr/>
        </p:nvSpPr>
        <p:spPr>
          <a:xfrm>
            <a:off x="9663726"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AND HERE!</a:t>
            </a:r>
            <a:endParaRPr lang="en-US" dirty="0"/>
          </a:p>
        </p:txBody>
      </p:sp>
    </p:spTree>
    <p:extLst>
      <p:ext uri="{BB962C8B-B14F-4D97-AF65-F5344CB8AC3E}">
        <p14:creationId xmlns:p14="http://schemas.microsoft.com/office/powerpoint/2010/main" val="2708560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41E9-D2E3-8963-F698-A47F7B1B22C3}"/>
              </a:ext>
            </a:extLst>
          </p:cNvPr>
          <p:cNvSpPr>
            <a:spLocks noGrp="1"/>
          </p:cNvSpPr>
          <p:nvPr>
            <p:ph type="title"/>
          </p:nvPr>
        </p:nvSpPr>
        <p:spPr/>
        <p:txBody>
          <a:bodyPr/>
          <a:lstStyle/>
          <a:p>
            <a:r>
              <a:rPr lang="en-US" dirty="0"/>
              <a:t>Focusing Attention</a:t>
            </a:r>
          </a:p>
        </p:txBody>
      </p:sp>
      <p:pic>
        <p:nvPicPr>
          <p:cNvPr id="5" name="Content Placeholder 4">
            <a:extLst>
              <a:ext uri="{FF2B5EF4-FFF2-40B4-BE49-F238E27FC236}">
                <a16:creationId xmlns:a16="http://schemas.microsoft.com/office/drawing/2014/main" id="{6F1B0F7F-9992-88D9-6583-3B9DBE9E3035}"/>
              </a:ext>
            </a:extLst>
          </p:cNvPr>
          <p:cNvPicPr>
            <a:picLocks noGrp="1" noChangeAspect="1"/>
          </p:cNvPicPr>
          <p:nvPr>
            <p:ph idx="1"/>
          </p:nvPr>
        </p:nvPicPr>
        <p:blipFill>
          <a:blip r:embed="rId2"/>
          <a:stretch>
            <a:fillRect/>
          </a:stretch>
        </p:blipFill>
        <p:spPr>
          <a:xfrm>
            <a:off x="2286376" y="2052638"/>
            <a:ext cx="6581023" cy="4195762"/>
          </a:xfrm>
        </p:spPr>
      </p:pic>
    </p:spTree>
    <p:extLst>
      <p:ext uri="{BB962C8B-B14F-4D97-AF65-F5344CB8AC3E}">
        <p14:creationId xmlns:p14="http://schemas.microsoft.com/office/powerpoint/2010/main" val="410460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0EDD8BC8-F0AC-73A1-2B27-B3F6C5AC9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81A26-A7FA-9629-F02C-16CD702C91F1}"/>
              </a:ext>
            </a:extLst>
          </p:cNvPr>
          <p:cNvSpPr>
            <a:spLocks noGrp="1"/>
          </p:cNvSpPr>
          <p:nvPr>
            <p:ph type="title"/>
          </p:nvPr>
        </p:nvSpPr>
        <p:spPr>
          <a:xfrm>
            <a:off x="646112" y="452718"/>
            <a:ext cx="4165580" cy="1400530"/>
          </a:xfrm>
        </p:spPr>
        <p:txBody>
          <a:bodyPr>
            <a:normAutofit/>
          </a:bodyPr>
          <a:lstStyle/>
          <a:p>
            <a:r>
              <a:rPr lang="en-US"/>
              <a:t>Good Visuals Drive Action</a:t>
            </a:r>
            <a:endParaRPr lang="en-US" dirty="0"/>
          </a:p>
        </p:txBody>
      </p:sp>
      <p:sp>
        <p:nvSpPr>
          <p:cNvPr id="2056" name="Freeform: Shape 2055">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057"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050" name="Picture 2" descr="John Snow's cholera map of Soho">
            <a:extLst>
              <a:ext uri="{FF2B5EF4-FFF2-40B4-BE49-F238E27FC236}">
                <a16:creationId xmlns:a16="http://schemas.microsoft.com/office/drawing/2014/main" id="{2014ED91-CA73-48F2-9C41-BA4C51619E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9453" y="3808508"/>
            <a:ext cx="6069830" cy="3186157"/>
          </a:xfrm>
          <a:prstGeom prst="rect">
            <a:avLst/>
          </a:prstGeom>
          <a:effectLst/>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6C8E0F9-B033-5D93-6035-A5689278AD91}"/>
              </a:ext>
            </a:extLst>
          </p:cNvPr>
          <p:cNvSpPr>
            <a:spLocks noGrp="1"/>
          </p:cNvSpPr>
          <p:nvPr>
            <p:ph idx="1"/>
          </p:nvPr>
        </p:nvSpPr>
        <p:spPr>
          <a:xfrm>
            <a:off x="646113" y="2052918"/>
            <a:ext cx="4165146" cy="4195481"/>
          </a:xfrm>
        </p:spPr>
        <p:txBody>
          <a:bodyPr>
            <a:normAutofit/>
          </a:bodyPr>
          <a:lstStyle/>
          <a:p>
            <a:pPr>
              <a:lnSpc>
                <a:spcPct val="90000"/>
              </a:lnSpc>
            </a:pPr>
            <a:r>
              <a:rPr lang="en-US" sz="1900">
                <a:hlinkClick r:id="rId4"/>
              </a:rPr>
              <a:t>Florence Nightingale’s 1858 coxcomb diagram</a:t>
            </a:r>
            <a:endParaRPr lang="en-US" sz="1900"/>
          </a:p>
          <a:p>
            <a:pPr>
              <a:lnSpc>
                <a:spcPct val="90000"/>
              </a:lnSpc>
            </a:pPr>
            <a:endParaRPr lang="en-US" sz="1900"/>
          </a:p>
          <a:p>
            <a:pPr>
              <a:lnSpc>
                <a:spcPct val="90000"/>
              </a:lnSpc>
            </a:pPr>
            <a:endParaRPr lang="en-US" sz="1900"/>
          </a:p>
          <a:p>
            <a:pPr>
              <a:lnSpc>
                <a:spcPct val="90000"/>
              </a:lnSpc>
            </a:pPr>
            <a:endParaRPr lang="en-US" sz="1900"/>
          </a:p>
          <a:p>
            <a:pPr>
              <a:lnSpc>
                <a:spcPct val="90000"/>
              </a:lnSpc>
            </a:pPr>
            <a:r>
              <a:rPr lang="en-US" sz="1900">
                <a:hlinkClick r:id="rId5"/>
              </a:rPr>
              <a:t>John Snow’s 1854 cholera map</a:t>
            </a:r>
            <a:endParaRPr lang="en-US" sz="1900"/>
          </a:p>
          <a:p>
            <a:pPr>
              <a:lnSpc>
                <a:spcPct val="90000"/>
              </a:lnSpc>
            </a:pPr>
            <a:endParaRPr lang="en-US" sz="1900"/>
          </a:p>
          <a:p>
            <a:pPr>
              <a:lnSpc>
                <a:spcPct val="90000"/>
              </a:lnSpc>
            </a:pPr>
            <a:endParaRPr lang="en-US" sz="1900"/>
          </a:p>
          <a:p>
            <a:pPr>
              <a:lnSpc>
                <a:spcPct val="90000"/>
              </a:lnSpc>
            </a:pPr>
            <a:endParaRPr lang="en-US" sz="1900"/>
          </a:p>
          <a:p>
            <a:pPr>
              <a:lnSpc>
                <a:spcPct val="90000"/>
              </a:lnSpc>
            </a:pPr>
            <a:r>
              <a:rPr lang="en-US" sz="1900">
                <a:hlinkClick r:id="rId6"/>
              </a:rPr>
              <a:t>Hans Rosling’s 200 Countries, 200 Years, 4 Minutes Bubble chart</a:t>
            </a:r>
            <a:endParaRPr lang="en-US" sz="1900"/>
          </a:p>
        </p:txBody>
      </p:sp>
      <p:pic>
        <p:nvPicPr>
          <p:cNvPr id="5" name="Picture 4">
            <a:extLst>
              <a:ext uri="{FF2B5EF4-FFF2-40B4-BE49-F238E27FC236}">
                <a16:creationId xmlns:a16="http://schemas.microsoft.com/office/drawing/2014/main" id="{9226C237-0589-A4B8-4DE2-E89BF0725696}"/>
              </a:ext>
            </a:extLst>
          </p:cNvPr>
          <p:cNvPicPr>
            <a:picLocks noChangeAspect="1"/>
          </p:cNvPicPr>
          <p:nvPr/>
        </p:nvPicPr>
        <p:blipFill>
          <a:blip r:embed="rId7"/>
          <a:stretch>
            <a:fillRect/>
          </a:stretch>
        </p:blipFill>
        <p:spPr>
          <a:xfrm>
            <a:off x="5949453" y="43570"/>
            <a:ext cx="3268942" cy="3746640"/>
          </a:xfrm>
          <a:prstGeom prst="rect">
            <a:avLst/>
          </a:prstGeom>
          <a:effectLst/>
        </p:spPr>
      </p:pic>
      <p:pic>
        <p:nvPicPr>
          <p:cNvPr id="2054" name="Picture 6" descr="Gapminder World | Gapminder">
            <a:extLst>
              <a:ext uri="{FF2B5EF4-FFF2-40B4-BE49-F238E27FC236}">
                <a16:creationId xmlns:a16="http://schemas.microsoft.com/office/drawing/2014/main" id="{DA18AF27-F507-CCD2-2C69-4AEDF1DD7E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9391531" y="1450992"/>
            <a:ext cx="2627752" cy="1859135"/>
          </a:xfrm>
          <a:prstGeom prst="rect">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76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270F-B0D8-54FB-A3C1-64C2F605644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F62BFDA-08E2-C336-C83B-B8DAAC977725}"/>
              </a:ext>
            </a:extLst>
          </p:cNvPr>
          <p:cNvPicPr>
            <a:picLocks noChangeAspect="1"/>
          </p:cNvPicPr>
          <p:nvPr/>
        </p:nvPicPr>
        <p:blipFill>
          <a:blip r:embed="rId2"/>
          <a:stretch>
            <a:fillRect/>
          </a:stretch>
        </p:blipFill>
        <p:spPr>
          <a:xfrm>
            <a:off x="600075" y="1397382"/>
            <a:ext cx="10991850" cy="4600575"/>
          </a:xfrm>
          <a:prstGeom prst="rect">
            <a:avLst/>
          </a:prstGeom>
        </p:spPr>
      </p:pic>
      <p:sp>
        <p:nvSpPr>
          <p:cNvPr id="6" name="TextBox 5">
            <a:extLst>
              <a:ext uri="{FF2B5EF4-FFF2-40B4-BE49-F238E27FC236}">
                <a16:creationId xmlns:a16="http://schemas.microsoft.com/office/drawing/2014/main" id="{3C76F4DA-A36B-2DB6-2193-B1F798F41566}"/>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474720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23EE-A202-75F8-3091-55E8AD38487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3F17F4F-B450-0F0C-8207-06E27C954D2E}"/>
              </a:ext>
            </a:extLst>
          </p:cNvPr>
          <p:cNvPicPr>
            <a:picLocks noChangeAspect="1"/>
          </p:cNvPicPr>
          <p:nvPr/>
        </p:nvPicPr>
        <p:blipFill>
          <a:blip r:embed="rId2"/>
          <a:stretch>
            <a:fillRect/>
          </a:stretch>
        </p:blipFill>
        <p:spPr>
          <a:xfrm>
            <a:off x="1332849" y="1271848"/>
            <a:ext cx="9526301" cy="4830460"/>
          </a:xfrm>
          <a:prstGeom prst="rect">
            <a:avLst/>
          </a:prstGeom>
        </p:spPr>
      </p:pic>
      <p:sp>
        <p:nvSpPr>
          <p:cNvPr id="6" name="TextBox 5">
            <a:extLst>
              <a:ext uri="{FF2B5EF4-FFF2-40B4-BE49-F238E27FC236}">
                <a16:creationId xmlns:a16="http://schemas.microsoft.com/office/drawing/2014/main" id="{811DE8E8-1072-5A7B-B06A-90E73977B0E7}"/>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196468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BEDB-DB1C-A45C-117F-9B5918C8932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91FAD66-F417-4C11-F0CF-16E0CC0F254E}"/>
              </a:ext>
            </a:extLst>
          </p:cNvPr>
          <p:cNvPicPr>
            <a:picLocks noChangeAspect="1"/>
          </p:cNvPicPr>
          <p:nvPr/>
        </p:nvPicPr>
        <p:blipFill>
          <a:blip r:embed="rId2"/>
          <a:stretch>
            <a:fillRect/>
          </a:stretch>
        </p:blipFill>
        <p:spPr>
          <a:xfrm>
            <a:off x="1546985" y="1305100"/>
            <a:ext cx="9098029" cy="4738718"/>
          </a:xfrm>
          <a:prstGeom prst="rect">
            <a:avLst/>
          </a:prstGeom>
        </p:spPr>
      </p:pic>
      <p:sp>
        <p:nvSpPr>
          <p:cNvPr id="6" name="TextBox 5">
            <a:extLst>
              <a:ext uri="{FF2B5EF4-FFF2-40B4-BE49-F238E27FC236}">
                <a16:creationId xmlns:a16="http://schemas.microsoft.com/office/drawing/2014/main" id="{AB07DF09-12AD-D5F1-72CC-5EBE4286A7F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2944321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31A9-E959-4040-A547-8A33C804299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8895D18E-D6D6-0DF0-E2D5-1C4C1484AA6E}"/>
              </a:ext>
            </a:extLst>
          </p:cNvPr>
          <p:cNvPicPr>
            <a:picLocks noChangeAspect="1"/>
          </p:cNvPicPr>
          <p:nvPr/>
        </p:nvPicPr>
        <p:blipFill>
          <a:blip r:embed="rId2"/>
          <a:stretch>
            <a:fillRect/>
          </a:stretch>
        </p:blipFill>
        <p:spPr>
          <a:xfrm>
            <a:off x="720924" y="1183115"/>
            <a:ext cx="9852864" cy="5037501"/>
          </a:xfrm>
          <a:prstGeom prst="rect">
            <a:avLst/>
          </a:prstGeom>
        </p:spPr>
      </p:pic>
      <p:sp>
        <p:nvSpPr>
          <p:cNvPr id="6" name="TextBox 5">
            <a:extLst>
              <a:ext uri="{FF2B5EF4-FFF2-40B4-BE49-F238E27FC236}">
                <a16:creationId xmlns:a16="http://schemas.microsoft.com/office/drawing/2014/main" id="{9F667472-B258-DE8E-8E4C-C81D47D441F8}"/>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42512021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538E-4F4B-FC2C-2D37-CDA4A045D80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E2C2094-A6FF-8A54-DADD-72C0BCD203B7}"/>
              </a:ext>
            </a:extLst>
          </p:cNvPr>
          <p:cNvPicPr>
            <a:picLocks noChangeAspect="1"/>
          </p:cNvPicPr>
          <p:nvPr/>
        </p:nvPicPr>
        <p:blipFill>
          <a:blip r:embed="rId2"/>
          <a:stretch>
            <a:fillRect/>
          </a:stretch>
        </p:blipFill>
        <p:spPr>
          <a:xfrm>
            <a:off x="2013310" y="1236109"/>
            <a:ext cx="8165380" cy="4842341"/>
          </a:xfrm>
          <a:prstGeom prst="rect">
            <a:avLst/>
          </a:prstGeom>
        </p:spPr>
      </p:pic>
      <p:sp>
        <p:nvSpPr>
          <p:cNvPr id="6" name="TextBox 5">
            <a:extLst>
              <a:ext uri="{FF2B5EF4-FFF2-40B4-BE49-F238E27FC236}">
                <a16:creationId xmlns:a16="http://schemas.microsoft.com/office/drawing/2014/main" id="{DCB71A8D-2248-2E39-A634-95F1EDDBB727}"/>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3311375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65F7-C04F-0D18-38E2-35FA155E3E2C}"/>
              </a:ext>
            </a:extLst>
          </p:cNvPr>
          <p:cNvSpPr>
            <a:spLocks noGrp="1"/>
          </p:cNvSpPr>
          <p:nvPr>
            <p:ph type="title"/>
          </p:nvPr>
        </p:nvSpPr>
        <p:spPr/>
        <p:txBody>
          <a:bodyPr/>
          <a:lstStyle/>
          <a:p>
            <a:r>
              <a:rPr lang="en-US" dirty="0"/>
              <a:t>Putting It All Together</a:t>
            </a:r>
          </a:p>
        </p:txBody>
      </p:sp>
      <p:pic>
        <p:nvPicPr>
          <p:cNvPr id="5" name="Picture 4">
            <a:extLst>
              <a:ext uri="{FF2B5EF4-FFF2-40B4-BE49-F238E27FC236}">
                <a16:creationId xmlns:a16="http://schemas.microsoft.com/office/drawing/2014/main" id="{7D5FB425-E97D-9952-155F-9BB0CB29390F}"/>
              </a:ext>
            </a:extLst>
          </p:cNvPr>
          <p:cNvPicPr>
            <a:picLocks noChangeAspect="1"/>
          </p:cNvPicPr>
          <p:nvPr/>
        </p:nvPicPr>
        <p:blipFill>
          <a:blip r:embed="rId2"/>
          <a:stretch>
            <a:fillRect/>
          </a:stretch>
        </p:blipFill>
        <p:spPr>
          <a:xfrm>
            <a:off x="646111" y="1670368"/>
            <a:ext cx="10152122" cy="4450245"/>
          </a:xfrm>
          <a:prstGeom prst="rect">
            <a:avLst/>
          </a:prstGeom>
        </p:spPr>
      </p:pic>
      <p:sp>
        <p:nvSpPr>
          <p:cNvPr id="3" name="TextBox 2">
            <a:extLst>
              <a:ext uri="{FF2B5EF4-FFF2-40B4-BE49-F238E27FC236}">
                <a16:creationId xmlns:a16="http://schemas.microsoft.com/office/drawing/2014/main" id="{E3850167-4972-3AEA-C8FC-179CF390B699}"/>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747114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C3CD3-8E32-F1CA-486B-09FB4EE1C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22B4F-F839-7391-5C17-19455DB32B60}"/>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C1787C33-0336-D76B-A8BE-E6DD60F7F35F}"/>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6" name="Picture 5">
            <a:extLst>
              <a:ext uri="{FF2B5EF4-FFF2-40B4-BE49-F238E27FC236}">
                <a16:creationId xmlns:a16="http://schemas.microsoft.com/office/drawing/2014/main" id="{64D9107B-3FB4-DFDF-484C-ABAF0C43CC63}"/>
              </a:ext>
            </a:extLst>
          </p:cNvPr>
          <p:cNvPicPr>
            <a:picLocks noChangeAspect="1"/>
          </p:cNvPicPr>
          <p:nvPr/>
        </p:nvPicPr>
        <p:blipFill>
          <a:blip r:embed="rId2"/>
          <a:stretch>
            <a:fillRect/>
          </a:stretch>
        </p:blipFill>
        <p:spPr>
          <a:xfrm>
            <a:off x="706408" y="1761807"/>
            <a:ext cx="8290071" cy="4393154"/>
          </a:xfrm>
          <a:prstGeom prst="rect">
            <a:avLst/>
          </a:prstGeom>
        </p:spPr>
      </p:pic>
      <p:sp>
        <p:nvSpPr>
          <p:cNvPr id="4" name="TextBox 3">
            <a:extLst>
              <a:ext uri="{FF2B5EF4-FFF2-40B4-BE49-F238E27FC236}">
                <a16:creationId xmlns:a16="http://schemas.microsoft.com/office/drawing/2014/main" id="{4415B00A-5EA1-7B31-F7DE-3B9CBDB7B190}"/>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2507513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1574F-388A-3DB0-0C71-DA86D9E93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0E8D9D-7FE3-2CF6-8E4A-53E8BBED1BD2}"/>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DA5228F6-D1AE-C50B-3684-466A039CDF15}"/>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5" name="Picture 4">
            <a:extLst>
              <a:ext uri="{FF2B5EF4-FFF2-40B4-BE49-F238E27FC236}">
                <a16:creationId xmlns:a16="http://schemas.microsoft.com/office/drawing/2014/main" id="{A0E54D1F-2822-0A58-B89D-949EAB943A26}"/>
              </a:ext>
            </a:extLst>
          </p:cNvPr>
          <p:cNvPicPr>
            <a:picLocks noChangeAspect="1"/>
          </p:cNvPicPr>
          <p:nvPr/>
        </p:nvPicPr>
        <p:blipFill>
          <a:blip r:embed="rId2"/>
          <a:stretch>
            <a:fillRect/>
          </a:stretch>
        </p:blipFill>
        <p:spPr>
          <a:xfrm>
            <a:off x="646111" y="1761807"/>
            <a:ext cx="9234688" cy="4780309"/>
          </a:xfrm>
          <a:prstGeom prst="rect">
            <a:avLst/>
          </a:prstGeom>
        </p:spPr>
      </p:pic>
      <p:sp>
        <p:nvSpPr>
          <p:cNvPr id="7" name="TextBox 6">
            <a:extLst>
              <a:ext uri="{FF2B5EF4-FFF2-40B4-BE49-F238E27FC236}">
                <a16:creationId xmlns:a16="http://schemas.microsoft.com/office/drawing/2014/main" id="{AB511517-E149-0B14-8382-B5762AFFFD17}"/>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703887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43BDD-CCF6-4CA4-0EA4-2D8270704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2C2A4-A18D-4CE9-B999-5227E7FB6027}"/>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34B49630-EE07-8AD3-329A-0F358FBB40A4}"/>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6" name="Picture 5">
            <a:extLst>
              <a:ext uri="{FF2B5EF4-FFF2-40B4-BE49-F238E27FC236}">
                <a16:creationId xmlns:a16="http://schemas.microsoft.com/office/drawing/2014/main" id="{60774A7A-CFE6-2F61-F365-8288CC608DBA}"/>
              </a:ext>
            </a:extLst>
          </p:cNvPr>
          <p:cNvPicPr>
            <a:picLocks noChangeAspect="1"/>
          </p:cNvPicPr>
          <p:nvPr/>
        </p:nvPicPr>
        <p:blipFill>
          <a:blip r:embed="rId2"/>
          <a:stretch>
            <a:fillRect/>
          </a:stretch>
        </p:blipFill>
        <p:spPr>
          <a:xfrm>
            <a:off x="706409" y="1761807"/>
            <a:ext cx="9157802" cy="4564178"/>
          </a:xfrm>
          <a:prstGeom prst="rect">
            <a:avLst/>
          </a:prstGeom>
        </p:spPr>
      </p:pic>
      <p:sp>
        <p:nvSpPr>
          <p:cNvPr id="7" name="TextBox 6">
            <a:extLst>
              <a:ext uri="{FF2B5EF4-FFF2-40B4-BE49-F238E27FC236}">
                <a16:creationId xmlns:a16="http://schemas.microsoft.com/office/drawing/2014/main" id="{1791712C-96F7-AFE2-ED6A-9593A6A0DEF0}"/>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1882029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5825E-1813-1826-C06A-1EF147FF2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105A6-85D8-A936-5A0D-B89B3BEC20E9}"/>
              </a:ext>
            </a:extLst>
          </p:cNvPr>
          <p:cNvSpPr>
            <a:spLocks noGrp="1"/>
          </p:cNvSpPr>
          <p:nvPr>
            <p:ph type="title"/>
          </p:nvPr>
        </p:nvSpPr>
        <p:spPr/>
        <p:txBody>
          <a:bodyPr/>
          <a:lstStyle/>
          <a:p>
            <a:r>
              <a:rPr lang="en-US"/>
              <a:t>Progressive Disclosure</a:t>
            </a:r>
            <a:endParaRPr lang="en-US" dirty="0"/>
          </a:p>
        </p:txBody>
      </p:sp>
      <p:sp>
        <p:nvSpPr>
          <p:cNvPr id="3" name="Content Placeholder 2">
            <a:extLst>
              <a:ext uri="{FF2B5EF4-FFF2-40B4-BE49-F238E27FC236}">
                <a16:creationId xmlns:a16="http://schemas.microsoft.com/office/drawing/2014/main" id="{5AACA181-0EC8-F956-625C-3EC9377BA350}"/>
              </a:ext>
            </a:extLst>
          </p:cNvPr>
          <p:cNvSpPr>
            <a:spLocks noGrp="1"/>
          </p:cNvSpPr>
          <p:nvPr>
            <p:ph idx="1"/>
          </p:nvPr>
        </p:nvSpPr>
        <p:spPr>
          <a:xfrm>
            <a:off x="646111" y="1253331"/>
            <a:ext cx="10515600" cy="4351338"/>
          </a:xfrm>
        </p:spPr>
        <p:txBody>
          <a:bodyPr vert="horz" lIns="91440" tIns="45720" rIns="91440" bIns="45720" rtlCol="0" anchor="t">
            <a:normAutofit/>
          </a:bodyPr>
          <a:lstStyle/>
          <a:p>
            <a:pPr marL="0" indent="0">
              <a:buNone/>
            </a:pPr>
            <a:r>
              <a:rPr lang="en-US" dirty="0"/>
              <a:t>Tell a story!</a:t>
            </a:r>
          </a:p>
        </p:txBody>
      </p:sp>
      <p:pic>
        <p:nvPicPr>
          <p:cNvPr id="5" name="Picture 4">
            <a:extLst>
              <a:ext uri="{FF2B5EF4-FFF2-40B4-BE49-F238E27FC236}">
                <a16:creationId xmlns:a16="http://schemas.microsoft.com/office/drawing/2014/main" id="{E703BFC7-B6D6-A081-D424-DF54FAC404E2}"/>
              </a:ext>
            </a:extLst>
          </p:cNvPr>
          <p:cNvPicPr>
            <a:picLocks noChangeAspect="1"/>
          </p:cNvPicPr>
          <p:nvPr/>
        </p:nvPicPr>
        <p:blipFill>
          <a:blip r:embed="rId2"/>
          <a:stretch>
            <a:fillRect/>
          </a:stretch>
        </p:blipFill>
        <p:spPr>
          <a:xfrm>
            <a:off x="706408" y="1761807"/>
            <a:ext cx="9111527" cy="4351338"/>
          </a:xfrm>
          <a:prstGeom prst="rect">
            <a:avLst/>
          </a:prstGeom>
        </p:spPr>
      </p:pic>
      <p:sp>
        <p:nvSpPr>
          <p:cNvPr id="7" name="TextBox 6">
            <a:extLst>
              <a:ext uri="{FF2B5EF4-FFF2-40B4-BE49-F238E27FC236}">
                <a16:creationId xmlns:a16="http://schemas.microsoft.com/office/drawing/2014/main" id="{F4A6FFA7-1C27-FCD6-3F8F-3E0FB01221EB}"/>
              </a:ext>
            </a:extLst>
          </p:cNvPr>
          <p:cNvSpPr txBox="1"/>
          <p:nvPr/>
        </p:nvSpPr>
        <p:spPr>
          <a:xfrm>
            <a:off x="9780105" y="6220616"/>
            <a:ext cx="5056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LEARN MORE HERE!</a:t>
            </a:r>
            <a:endParaRPr lang="en-US" dirty="0"/>
          </a:p>
        </p:txBody>
      </p:sp>
    </p:spTree>
    <p:extLst>
      <p:ext uri="{BB962C8B-B14F-4D97-AF65-F5344CB8AC3E}">
        <p14:creationId xmlns:p14="http://schemas.microsoft.com/office/powerpoint/2010/main" val="2213494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F4338-C9AF-BECB-116C-1C2E881503EB}"/>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b="0" i="0" kern="1200">
                <a:solidFill>
                  <a:srgbClr val="EBEBEB"/>
                </a:solidFill>
                <a:latin typeface="+mj-lt"/>
                <a:ea typeface="+mj-ea"/>
                <a:cs typeface="+mj-cs"/>
              </a:rPr>
              <a:t>Bad Visuals are Confusing!</a:t>
            </a:r>
          </a:p>
        </p:txBody>
      </p:sp>
      <p:sp>
        <p:nvSpPr>
          <p:cNvPr id="29"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1" name="Freeform: Shape 30">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4" name="Content Placeholder 3" descr="Wall of Shame">
            <a:extLst>
              <a:ext uri="{FF2B5EF4-FFF2-40B4-BE49-F238E27FC236}">
                <a16:creationId xmlns:a16="http://schemas.microsoft.com/office/drawing/2014/main" id="{8119CDA7-57A6-0F6B-A237-45086785A713}"/>
              </a:ext>
            </a:extLst>
          </p:cNvPr>
          <p:cNvPicPr>
            <a:picLocks noGrp="1" noChangeAspect="1"/>
          </p:cNvPicPr>
          <p:nvPr>
            <p:ph idx="1"/>
          </p:nvPr>
        </p:nvPicPr>
        <p:blipFill>
          <a:blip r:embed="rId2"/>
          <a:stretch>
            <a:fillRect/>
          </a:stretch>
        </p:blipFill>
        <p:spPr>
          <a:xfrm>
            <a:off x="7407211" y="1423857"/>
            <a:ext cx="4349870" cy="4571568"/>
          </a:xfrm>
          <a:prstGeom prst="rect">
            <a:avLst/>
          </a:prstGeom>
          <a:effectLst/>
        </p:spPr>
      </p:pic>
      <p:sp>
        <p:nvSpPr>
          <p:cNvPr id="33" name="Rectangle 32">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9CE911C5-0C56-60FD-C8AD-ECDEB2C766B6}"/>
              </a:ext>
            </a:extLst>
          </p:cNvPr>
          <p:cNvSpPr txBox="1"/>
          <p:nvPr/>
        </p:nvSpPr>
        <p:spPr>
          <a:xfrm>
            <a:off x="648931" y="2438400"/>
            <a:ext cx="5616216"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Did the USA or Honduras export more bananas in 2001?</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Did the UAE export more of fewer bananas between 1996 and 1998?</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Approximately how many bananas were exported by Columbia in 1999?</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How does the Philippines compare to Columbia?</a:t>
            </a:r>
          </a:p>
        </p:txBody>
      </p:sp>
    </p:spTree>
    <p:extLst>
      <p:ext uri="{BB962C8B-B14F-4D97-AF65-F5344CB8AC3E}">
        <p14:creationId xmlns:p14="http://schemas.microsoft.com/office/powerpoint/2010/main" val="3618500188"/>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21C8-2233-A17D-141E-1FB574762C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76A78B-6005-3BD0-138E-CFE0EC840F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9EBB9E-C326-98AF-E8F7-BF9B14FB279B}"/>
              </a:ext>
            </a:extLst>
          </p:cNvPr>
          <p:cNvPicPr>
            <a:picLocks noChangeAspect="1"/>
          </p:cNvPicPr>
          <p:nvPr/>
        </p:nvPicPr>
        <p:blipFill>
          <a:blip r:embed="rId2"/>
          <a:stretch>
            <a:fillRect/>
          </a:stretch>
        </p:blipFill>
        <p:spPr>
          <a:xfrm>
            <a:off x="1338697" y="1366976"/>
            <a:ext cx="9514605" cy="5186363"/>
          </a:xfrm>
          <a:prstGeom prst="rect">
            <a:avLst/>
          </a:prstGeom>
        </p:spPr>
      </p:pic>
    </p:spTree>
    <p:extLst>
      <p:ext uri="{BB962C8B-B14F-4D97-AF65-F5344CB8AC3E}">
        <p14:creationId xmlns:p14="http://schemas.microsoft.com/office/powerpoint/2010/main" val="2571421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FDB2-2CA0-A0CD-E033-EC82B403A56C}"/>
              </a:ext>
            </a:extLst>
          </p:cNvPr>
          <p:cNvSpPr>
            <a:spLocks noGrp="1"/>
          </p:cNvSpPr>
          <p:nvPr>
            <p:ph type="title"/>
          </p:nvPr>
        </p:nvSpPr>
        <p:spPr/>
        <p:txBody>
          <a:bodyPr/>
          <a:lstStyle/>
          <a:p>
            <a:r>
              <a:rPr lang="en-US" dirty="0"/>
              <a:t>Now That’s a Story!</a:t>
            </a:r>
          </a:p>
        </p:txBody>
      </p:sp>
      <p:sp>
        <p:nvSpPr>
          <p:cNvPr id="3" name="Content Placeholder 2">
            <a:extLst>
              <a:ext uri="{FF2B5EF4-FFF2-40B4-BE49-F238E27FC236}">
                <a16:creationId xmlns:a16="http://schemas.microsoft.com/office/drawing/2014/main" id="{AA92BCF4-26E1-1955-B922-62C8CC91E1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91E31A6-C8D9-6398-7219-A7729CAAA3CA}"/>
              </a:ext>
            </a:extLst>
          </p:cNvPr>
          <p:cNvPicPr>
            <a:picLocks noChangeAspect="1"/>
          </p:cNvPicPr>
          <p:nvPr/>
        </p:nvPicPr>
        <p:blipFill>
          <a:blip r:embed="rId2"/>
          <a:stretch>
            <a:fillRect/>
          </a:stretch>
        </p:blipFill>
        <p:spPr>
          <a:xfrm>
            <a:off x="513005" y="1853248"/>
            <a:ext cx="5380441" cy="3912552"/>
          </a:xfrm>
          <a:prstGeom prst="rect">
            <a:avLst/>
          </a:prstGeom>
        </p:spPr>
      </p:pic>
      <p:pic>
        <p:nvPicPr>
          <p:cNvPr id="7" name="Picture 6">
            <a:extLst>
              <a:ext uri="{FF2B5EF4-FFF2-40B4-BE49-F238E27FC236}">
                <a16:creationId xmlns:a16="http://schemas.microsoft.com/office/drawing/2014/main" id="{22EB41E3-AC6E-0A4D-A408-78CFB3185C6D}"/>
              </a:ext>
            </a:extLst>
          </p:cNvPr>
          <p:cNvPicPr>
            <a:picLocks noChangeAspect="1"/>
          </p:cNvPicPr>
          <p:nvPr/>
        </p:nvPicPr>
        <p:blipFill>
          <a:blip r:embed="rId3"/>
          <a:stretch>
            <a:fillRect/>
          </a:stretch>
        </p:blipFill>
        <p:spPr>
          <a:xfrm>
            <a:off x="6298556" y="1853248"/>
            <a:ext cx="5341820" cy="3912552"/>
          </a:xfrm>
          <a:prstGeom prst="rect">
            <a:avLst/>
          </a:prstGeom>
        </p:spPr>
      </p:pic>
      <p:sp>
        <p:nvSpPr>
          <p:cNvPr id="8" name="Arrow: Right 7">
            <a:extLst>
              <a:ext uri="{FF2B5EF4-FFF2-40B4-BE49-F238E27FC236}">
                <a16:creationId xmlns:a16="http://schemas.microsoft.com/office/drawing/2014/main" id="{6FB10A5D-2A26-DD76-ACA7-D6E834E788B1}"/>
              </a:ext>
            </a:extLst>
          </p:cNvPr>
          <p:cNvSpPr/>
          <p:nvPr/>
        </p:nvSpPr>
        <p:spPr>
          <a:xfrm>
            <a:off x="4897773" y="3536950"/>
            <a:ext cx="1357618" cy="5451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7907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35CE-591E-475F-16DA-2F07093DEED2}"/>
              </a:ext>
            </a:extLst>
          </p:cNvPr>
          <p:cNvSpPr>
            <a:spLocks noGrp="1"/>
          </p:cNvSpPr>
          <p:nvPr>
            <p:ph type="title"/>
          </p:nvPr>
        </p:nvSpPr>
        <p:spPr/>
        <p:txBody>
          <a:bodyPr/>
          <a:lstStyle/>
          <a:p>
            <a:r>
              <a:rPr lang="en-US" dirty="0"/>
              <a:t>How Katy Perry can beat Taylor Swift</a:t>
            </a:r>
          </a:p>
        </p:txBody>
      </p:sp>
      <p:pic>
        <p:nvPicPr>
          <p:cNvPr id="7" name="Picture 6">
            <a:extLst>
              <a:ext uri="{FF2B5EF4-FFF2-40B4-BE49-F238E27FC236}">
                <a16:creationId xmlns:a16="http://schemas.microsoft.com/office/drawing/2014/main" id="{91E15630-2FBE-557F-18FD-6D04B0765DE7}"/>
              </a:ext>
            </a:extLst>
          </p:cNvPr>
          <p:cNvPicPr>
            <a:picLocks noChangeAspect="1"/>
          </p:cNvPicPr>
          <p:nvPr/>
        </p:nvPicPr>
        <p:blipFill>
          <a:blip r:embed="rId2"/>
          <a:stretch>
            <a:fillRect/>
          </a:stretch>
        </p:blipFill>
        <p:spPr>
          <a:xfrm>
            <a:off x="397059" y="1920275"/>
            <a:ext cx="5424285" cy="3235923"/>
          </a:xfrm>
          <a:prstGeom prst="rect">
            <a:avLst/>
          </a:prstGeom>
        </p:spPr>
      </p:pic>
      <p:pic>
        <p:nvPicPr>
          <p:cNvPr id="9" name="Picture 8">
            <a:extLst>
              <a:ext uri="{FF2B5EF4-FFF2-40B4-BE49-F238E27FC236}">
                <a16:creationId xmlns:a16="http://schemas.microsoft.com/office/drawing/2014/main" id="{459E73ED-1F3F-DC79-A8CC-0A31C4B06B7E}"/>
              </a:ext>
            </a:extLst>
          </p:cNvPr>
          <p:cNvPicPr>
            <a:picLocks noChangeAspect="1"/>
          </p:cNvPicPr>
          <p:nvPr/>
        </p:nvPicPr>
        <p:blipFill>
          <a:blip r:embed="rId3"/>
          <a:stretch>
            <a:fillRect/>
          </a:stretch>
        </p:blipFill>
        <p:spPr>
          <a:xfrm>
            <a:off x="6253144" y="1920276"/>
            <a:ext cx="5424285" cy="3235923"/>
          </a:xfrm>
          <a:prstGeom prst="rect">
            <a:avLst/>
          </a:prstGeom>
        </p:spPr>
      </p:pic>
      <p:pic>
        <p:nvPicPr>
          <p:cNvPr id="11" name="Picture 10">
            <a:extLst>
              <a:ext uri="{FF2B5EF4-FFF2-40B4-BE49-F238E27FC236}">
                <a16:creationId xmlns:a16="http://schemas.microsoft.com/office/drawing/2014/main" id="{1A03DDB9-D5B5-E2B5-5D48-8F4204BF78CB}"/>
              </a:ext>
            </a:extLst>
          </p:cNvPr>
          <p:cNvPicPr>
            <a:picLocks noChangeAspect="1"/>
          </p:cNvPicPr>
          <p:nvPr/>
        </p:nvPicPr>
        <p:blipFill>
          <a:blip r:embed="rId4"/>
          <a:stretch>
            <a:fillRect/>
          </a:stretch>
        </p:blipFill>
        <p:spPr>
          <a:xfrm>
            <a:off x="3735387" y="4024406"/>
            <a:ext cx="442913" cy="579760"/>
          </a:xfrm>
          <a:prstGeom prst="rect">
            <a:avLst/>
          </a:prstGeom>
        </p:spPr>
      </p:pic>
      <p:pic>
        <p:nvPicPr>
          <p:cNvPr id="13" name="Picture 12">
            <a:extLst>
              <a:ext uri="{FF2B5EF4-FFF2-40B4-BE49-F238E27FC236}">
                <a16:creationId xmlns:a16="http://schemas.microsoft.com/office/drawing/2014/main" id="{C212C043-0417-68DF-0FCF-D5EABFB9A4C5}"/>
              </a:ext>
            </a:extLst>
          </p:cNvPr>
          <p:cNvPicPr>
            <a:picLocks noChangeAspect="1"/>
          </p:cNvPicPr>
          <p:nvPr/>
        </p:nvPicPr>
        <p:blipFill>
          <a:blip r:embed="rId5"/>
          <a:stretch>
            <a:fillRect/>
          </a:stretch>
        </p:blipFill>
        <p:spPr>
          <a:xfrm>
            <a:off x="10393363" y="2168161"/>
            <a:ext cx="528637" cy="621076"/>
          </a:xfrm>
          <a:prstGeom prst="rect">
            <a:avLst/>
          </a:prstGeom>
        </p:spPr>
      </p:pic>
    </p:spTree>
    <p:extLst>
      <p:ext uri="{BB962C8B-B14F-4D97-AF65-F5344CB8AC3E}">
        <p14:creationId xmlns:p14="http://schemas.microsoft.com/office/powerpoint/2010/main" val="315280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Text Placeholder 4">
            <a:extLst>
              <a:ext uri="{FF2B5EF4-FFF2-40B4-BE49-F238E27FC236}">
                <a16:creationId xmlns:a16="http://schemas.microsoft.com/office/drawing/2014/main" id="{895A9685-C991-BBD5-CE3F-87BFC7802AE0}"/>
              </a:ext>
            </a:extLst>
          </p:cNvPr>
          <p:cNvSpPr>
            <a:spLocks noGrp="1"/>
          </p:cNvSpPr>
          <p:nvPr>
            <p:ph type="body" idx="1"/>
          </p:nvPr>
        </p:nvSpPr>
        <p:spPr>
          <a:xfrm>
            <a:off x="1154955" y="4777380"/>
            <a:ext cx="6974911" cy="861420"/>
          </a:xfrm>
        </p:spPr>
        <p:txBody>
          <a:bodyPr vert="horz" lIns="91440" tIns="45720" rIns="91440" bIns="45720" rtlCol="0" anchor="t">
            <a:normAutofit/>
          </a:bodyPr>
          <a:lstStyle/>
          <a:p>
            <a:endParaRPr lang="en-US" sz="2000" b="0" i="0" kern="1200" cap="all">
              <a:solidFill>
                <a:schemeClr val="tx1">
                  <a:lumMod val="85000"/>
                  <a:lumOff val="15000"/>
                </a:schemeClr>
              </a:solidFill>
              <a:latin typeface="+mj-lt"/>
              <a:ea typeface="+mj-ea"/>
              <a:cs typeface="+mj-cs"/>
            </a:endParaRPr>
          </a:p>
        </p:txBody>
      </p:sp>
      <p:sp>
        <p:nvSpPr>
          <p:cNvPr id="4" name="Title 3">
            <a:extLst>
              <a:ext uri="{FF2B5EF4-FFF2-40B4-BE49-F238E27FC236}">
                <a16:creationId xmlns:a16="http://schemas.microsoft.com/office/drawing/2014/main" id="{AB0F3E22-F09F-B7C9-BF5D-5C748A8226F6}"/>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Thank you!</a:t>
            </a: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3977128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5F39-7EA2-AEF3-2A55-39F3C7348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002CB-BB5A-BBA6-C945-181DBC888FFD}"/>
              </a:ext>
            </a:extLst>
          </p:cNvPr>
          <p:cNvSpPr>
            <a:spLocks noGrp="1"/>
          </p:cNvSpPr>
          <p:nvPr>
            <p:ph type="title"/>
          </p:nvPr>
        </p:nvSpPr>
        <p:spPr/>
        <p:txBody>
          <a:bodyPr/>
          <a:lstStyle/>
          <a:p>
            <a:r>
              <a:rPr lang="en-US" dirty="0"/>
              <a:t>Bad Visuals are Confusing!</a:t>
            </a:r>
          </a:p>
        </p:txBody>
      </p:sp>
      <p:pic>
        <p:nvPicPr>
          <p:cNvPr id="8" name="Picture 7" descr="r/dataisugly - World crude oil price vs. oil consumption">
            <a:extLst>
              <a:ext uri="{FF2B5EF4-FFF2-40B4-BE49-F238E27FC236}">
                <a16:creationId xmlns:a16="http://schemas.microsoft.com/office/drawing/2014/main" id="{58024B61-C2C6-85C3-CE5F-78CA48A5A56A}"/>
              </a:ext>
            </a:extLst>
          </p:cNvPr>
          <p:cNvPicPr>
            <a:picLocks noChangeAspect="1"/>
          </p:cNvPicPr>
          <p:nvPr/>
        </p:nvPicPr>
        <p:blipFill>
          <a:blip r:embed="rId2"/>
          <a:stretch>
            <a:fillRect/>
          </a:stretch>
        </p:blipFill>
        <p:spPr>
          <a:xfrm>
            <a:off x="2179266" y="1152983"/>
            <a:ext cx="7871568" cy="5645470"/>
          </a:xfrm>
          <a:prstGeom prst="rect">
            <a:avLst/>
          </a:prstGeom>
        </p:spPr>
      </p:pic>
    </p:spTree>
    <p:extLst>
      <p:ext uri="{BB962C8B-B14F-4D97-AF65-F5344CB8AC3E}">
        <p14:creationId xmlns:p14="http://schemas.microsoft.com/office/powerpoint/2010/main" val="23794149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3912</TotalTime>
  <Words>1845</Words>
  <Application>Microsoft Office PowerPoint</Application>
  <PresentationFormat>Widescreen</PresentationFormat>
  <Paragraphs>302</Paragraphs>
  <Slides>83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Aptos</vt:lpstr>
      <vt:lpstr>Aptos Display</vt:lpstr>
      <vt:lpstr>Arial</vt:lpstr>
      <vt:lpstr>Courier New</vt:lpstr>
      <vt:lpstr>Lucida Console</vt:lpstr>
      <vt:lpstr>Wingdings 3</vt:lpstr>
      <vt:lpstr>Ion</vt:lpstr>
      <vt:lpstr>What’s the Point? Turning Complex Analyses  into Actionable Stories</vt:lpstr>
      <vt:lpstr>Hi! I’m Ben — a Carthage College graduate who started out pre-med somehow stumbled into math, physics, and a career in data science.  I lead a team of Data Scientists at Midwest Employers Casualty (a Berkley Company), building machine learning and AI tools that help insurance professionals identify the best course of action for employees injured on the job.   One of my favorite projects? Using deep learning to create a custom Natural Language Processing model to recognize medications across thousands of millions pages of messy claims documentation.   Before jumping into industry, I earned my PhD in Physics at Washington University in St. Louis where I studied dark matter, cosmic rays and bubbles. I also taught a few courses on SQL at Maryville University along the way.   I'm excited to be back at Carthage — and even more excited to help you think about how you can turn your analysis into stories that drive action.</vt:lpstr>
      <vt:lpstr>Outline</vt:lpstr>
      <vt:lpstr>Excellent Resources</vt:lpstr>
      <vt:lpstr>A quick shout out to  William Playfair (1759-1823)</vt:lpstr>
      <vt:lpstr>Why Data Visualization Matters</vt:lpstr>
      <vt:lpstr>Good Visuals Drive Action</vt:lpstr>
      <vt:lpstr>Bad Visuals are Confusing!</vt:lpstr>
      <vt:lpstr>Bad Visuals are Confusing!</vt:lpstr>
      <vt:lpstr>Bad Visuals are Confusing!</vt:lpstr>
      <vt:lpstr>Bad Visuals are Confusing</vt:lpstr>
      <vt:lpstr>Worse, Bad Visuals Lead to Misinformation!</vt:lpstr>
      <vt:lpstr>Do you see what is wrong here?</vt:lpstr>
      <vt:lpstr>Do you see what is wrong here?</vt:lpstr>
      <vt:lpstr>Beware of Log Scales</vt:lpstr>
      <vt:lpstr>Beware of Log Scales</vt:lpstr>
      <vt:lpstr>Beware of Pie-like Charts</vt:lpstr>
      <vt:lpstr>PowerPoint Presentation</vt:lpstr>
      <vt:lpstr>PowerPoint Presentation</vt:lpstr>
      <vt:lpstr>PowerPoint Presentation</vt:lpstr>
      <vt:lpstr>How do we make visuals that resonate?</vt:lpstr>
      <vt:lpstr>  Cognitive Load</vt:lpstr>
      <vt:lpstr>  Cognitive Load</vt:lpstr>
      <vt:lpstr>Strategies for Reducing Cognitive Load</vt:lpstr>
      <vt:lpstr>Chart Junk</vt:lpstr>
      <vt:lpstr>Chart Junk</vt:lpstr>
      <vt:lpstr>Identify the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Removing Chart Junk</vt:lpstr>
      <vt:lpstr>PowerPoint Presentation</vt:lpstr>
      <vt:lpstr>Identify the Junk</vt:lpstr>
      <vt:lpstr>Removing Chart Junk</vt:lpstr>
      <vt:lpstr>Works for Tables too!</vt:lpstr>
      <vt:lpstr>How do you focus on what’s important?</vt:lpstr>
      <vt:lpstr>Pre-attentive Attributes</vt:lpstr>
      <vt:lpstr>Find all the 3’s</vt:lpstr>
      <vt:lpstr>Find all the 3’s – Orientation </vt:lpstr>
      <vt:lpstr>Find all the 3’s – 2D Position</vt:lpstr>
      <vt:lpstr>Find all the 3’s – Size </vt:lpstr>
      <vt:lpstr>Find all the 3’s – Enclosure </vt:lpstr>
      <vt:lpstr>Find all the 3’s – Hue </vt:lpstr>
      <vt:lpstr>Gestalt Principles of Grouping</vt:lpstr>
      <vt:lpstr>Connection</vt:lpstr>
      <vt:lpstr>Closure</vt:lpstr>
      <vt:lpstr>Continuity</vt:lpstr>
      <vt:lpstr>Enclosure</vt:lpstr>
      <vt:lpstr>Works for Tables too!</vt:lpstr>
      <vt:lpstr>Proximity</vt:lpstr>
      <vt:lpstr>Similarity</vt:lpstr>
      <vt:lpstr>Match your visual to your message</vt:lpstr>
      <vt:lpstr>How to choose?</vt:lpstr>
      <vt:lpstr>Tools of the Trade</vt:lpstr>
      <vt:lpstr>Data Storytelling</vt:lpstr>
      <vt:lpstr>Focusing Attention</vt:lpstr>
      <vt:lpstr>PowerPoint Presentation</vt:lpstr>
      <vt:lpstr>PowerPoint Presentation</vt:lpstr>
      <vt:lpstr>PowerPoint Presentation</vt:lpstr>
      <vt:lpstr>PowerPoint Presentation</vt:lpstr>
      <vt:lpstr>PowerPoint Presentation</vt:lpstr>
      <vt:lpstr>Putting It All Together</vt:lpstr>
      <vt:lpstr>Progressive Disclosure</vt:lpstr>
      <vt:lpstr>Progressive Disclosure</vt:lpstr>
      <vt:lpstr>Progressive Disclosure</vt:lpstr>
      <vt:lpstr>Progressive Disclosure</vt:lpstr>
      <vt:lpstr>PowerPoint Presentation</vt:lpstr>
      <vt:lpstr>Now That’s a Story!</vt:lpstr>
      <vt:lpstr>How Katy Perry can beat Taylor Swift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Burch, Benjamin</dc:creator>
  <cp:lastModifiedBy>Burch, Benjamin</cp:lastModifiedBy>
  <cp:revision>402</cp:revision>
  <dcterms:created xsi:type="dcterms:W3CDTF">2025-03-29T16:12:49Z</dcterms:created>
  <dcterms:modified xsi:type="dcterms:W3CDTF">2025-04-29T13:27:49Z</dcterms:modified>
</cp:coreProperties>
</file>